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</p:sldMasterIdLst>
  <p:notesMasterIdLst>
    <p:notesMasterId r:id="rId54"/>
  </p:notesMasterIdLst>
  <p:handoutMasterIdLst>
    <p:handoutMasterId r:id="rId55"/>
  </p:handoutMasterIdLst>
  <p:sldIdLst>
    <p:sldId id="295" r:id="rId3"/>
    <p:sldId id="336" r:id="rId4"/>
    <p:sldId id="400" r:id="rId5"/>
    <p:sldId id="360" r:id="rId6"/>
    <p:sldId id="362" r:id="rId7"/>
    <p:sldId id="320" r:id="rId8"/>
    <p:sldId id="363" r:id="rId9"/>
    <p:sldId id="364" r:id="rId10"/>
    <p:sldId id="321" r:id="rId11"/>
    <p:sldId id="323" r:id="rId12"/>
    <p:sldId id="365" r:id="rId13"/>
    <p:sldId id="324" r:id="rId14"/>
    <p:sldId id="325" r:id="rId15"/>
    <p:sldId id="366" r:id="rId16"/>
    <p:sldId id="326" r:id="rId17"/>
    <p:sldId id="367" r:id="rId18"/>
    <p:sldId id="327" r:id="rId19"/>
    <p:sldId id="371" r:id="rId20"/>
    <p:sldId id="368" r:id="rId21"/>
    <p:sldId id="369" r:id="rId22"/>
    <p:sldId id="370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93" r:id="rId31"/>
    <p:sldId id="397" r:id="rId32"/>
    <p:sldId id="328" r:id="rId33"/>
    <p:sldId id="329" r:id="rId34"/>
    <p:sldId id="330" r:id="rId35"/>
    <p:sldId id="398" r:id="rId36"/>
    <p:sldId id="399" r:id="rId37"/>
    <p:sldId id="380" r:id="rId38"/>
    <p:sldId id="381" r:id="rId39"/>
    <p:sldId id="379" r:id="rId40"/>
    <p:sldId id="331" r:id="rId41"/>
    <p:sldId id="383" r:id="rId42"/>
    <p:sldId id="394" r:id="rId43"/>
    <p:sldId id="395" r:id="rId44"/>
    <p:sldId id="396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82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>
      <p:cViewPr varScale="1">
        <p:scale>
          <a:sx n="105" d="100"/>
          <a:sy n="105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1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8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 smtClean="0"/>
                  <a:t>Filters which prove useful for filtering in the frequency domain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Gaussian filter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Butterworth filter</a:t>
                </a:r>
              </a:p>
              <a:p>
                <a:r>
                  <a:rPr lang="en-US" altLang="zh-TW" sz="2000" dirty="0" smtClean="0"/>
                  <a:t>Choose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an isotropic (</a:t>
                </a:r>
                <a:r>
                  <a:rPr lang="zh-TW" altLang="en-US" sz="2000" dirty="0" smtClean="0">
                    <a:solidFill>
                      <a:srgbClr val="FFC000"/>
                    </a:solidFill>
                  </a:rPr>
                  <a:t>等向的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) filter </a:t>
                </a:r>
                <a:r>
                  <a:rPr lang="en-US" altLang="zh-TW" sz="2000" dirty="0" smtClean="0"/>
                  <a:t>for simplicity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i="1" dirty="0" smtClean="0">
                    <a:latin typeface="Cambria Math" panose="02040503050406030204" pitchFamily="18" charset="0"/>
                  </a:rPr>
                  <a:t>    </a:t>
                </a:r>
                <a:r>
                  <a:rPr lang="en-US" altLang="zh-TW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be a parameter of the filter called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cut-off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frequency</a:t>
                </a:r>
                <a:r>
                  <a:rPr lang="en-US" altLang="zh-TW" sz="2000" dirty="0"/>
                  <a:t>.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</a:t>
                </a:r>
                <a:r>
                  <a:rPr lang="en-US" altLang="zh-TW" sz="2000" dirty="0" smtClean="0"/>
                  <a:t>  PS</a:t>
                </a:r>
                <a:r>
                  <a:rPr lang="en-US" altLang="zh-TW" sz="2000" dirty="0"/>
                  <a:t>.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An isotropic filter </a:t>
                </a:r>
                <a:r>
                  <a:rPr lang="en-US" altLang="zh-TW" sz="2000" dirty="0"/>
                  <a:t>treats all axes equally</a:t>
                </a:r>
                <a:r>
                  <a:rPr lang="en-US" altLang="zh-TW" sz="2000" dirty="0" smtClean="0"/>
                  <a:t>.</a:t>
                </a:r>
              </a:p>
              <a:p>
                <a:pPr marL="715963" indent="-715963">
                  <a:buNone/>
                </a:pP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          A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 cutoff frequency</a:t>
                </a:r>
                <a:r>
                  <a:rPr lang="en-US" altLang="zh-TW" sz="2000" dirty="0"/>
                  <a:t> is a boundary in a system's frequency response at which energy flowing through the system begins to be reduced rather than passing through.</a:t>
                </a:r>
              </a:p>
              <a:p>
                <a:pPr marL="715963" lvl="1" indent="-350838">
                  <a:buNone/>
                  <a:tabLst>
                    <a:tab pos="534988" algn="l"/>
                    <a:tab pos="715963" algn="l"/>
                  </a:tabLst>
                </a:pPr>
                <a:r>
                  <a:rPr lang="en-US" altLang="zh-TW" dirty="0" smtClean="0"/>
                  <a:t>    (</a:t>
                </a:r>
                <a:r>
                  <a:rPr lang="zh-TW" altLang="en-US" dirty="0">
                    <a:effectLst/>
                  </a:rPr>
                  <a:t>截止</a:t>
                </a:r>
                <a:r>
                  <a:rPr lang="zh-TW" altLang="en-US" dirty="0" smtClean="0">
                    <a:effectLst/>
                  </a:rPr>
                  <a:t>頻率</a:t>
                </a:r>
                <a:r>
                  <a:rPr lang="en-US" altLang="zh-TW" dirty="0" smtClean="0">
                    <a:effectLst/>
                  </a:rPr>
                  <a:t>(Cutoff frequency)</a:t>
                </a:r>
                <a:r>
                  <a:rPr lang="zh-TW" altLang="en-US" dirty="0" smtClean="0">
                    <a:effectLst/>
                  </a:rPr>
                  <a:t>是</a:t>
                </a:r>
                <a:r>
                  <a:rPr lang="zh-TW" altLang="en-US" dirty="0">
                    <a:effectLst/>
                  </a:rPr>
                  <a:t>指一個系統的輸出信號能量開始大幅</a:t>
                </a:r>
                <a:r>
                  <a:rPr lang="zh-TW" altLang="en-US" dirty="0" smtClean="0">
                    <a:effectLst/>
                  </a:rPr>
                  <a:t>下降的</a:t>
                </a:r>
                <a:r>
                  <a:rPr lang="zh-TW" altLang="en-US" dirty="0">
                    <a:effectLst/>
                  </a:rPr>
                  <a:t>邊界頻率</a:t>
                </a:r>
                <a:r>
                  <a:rPr lang="zh-TW" altLang="en-US" dirty="0" smtClean="0">
                    <a:effectLst/>
                  </a:rPr>
                  <a:t>。</a:t>
                </a:r>
                <a:r>
                  <a:rPr lang="en-US" altLang="zh-TW" dirty="0" smtClean="0">
                    <a:effectLst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1571" t="-4182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Gaussian low-pass filter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cut-off </a:t>
                </a:r>
                <a:r>
                  <a:rPr lang="en-US" altLang="zh-TW" dirty="0" smtClean="0"/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 coincides (</a:t>
                </a:r>
                <a:r>
                  <a:rPr lang="zh-TW" altLang="en-US" sz="1600" dirty="0" smtClean="0">
                    <a:effectLst/>
                  </a:rPr>
                  <a:t>一致</a:t>
                </a:r>
                <a:r>
                  <a:rPr lang="en-US" altLang="zh-TW" dirty="0" smtClean="0">
                    <a:effectLst/>
                  </a:rPr>
                  <a:t>) </a:t>
                </a:r>
                <a:r>
                  <a:rPr lang="en-US" altLang="zh-TW" dirty="0" smtClean="0"/>
                  <a:t>with the dispersion </a:t>
                </a:r>
                <a14:m>
                  <m:oMath xmlns:m="http://schemas.openxmlformats.org/officeDocument/2006/math">
                    <m:r>
                      <a:rPr lang="el-GR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Fourier spectrum of a low-pass Gaussian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dirty="0" smtClean="0"/>
                  <a:t> is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Butterworth low-pass filter </a:t>
                </a:r>
                <a:endParaRPr lang="en-US" altLang="zh-TW" sz="2000" dirty="0">
                  <a:solidFill>
                    <a:srgbClr val="FFFF00"/>
                  </a:solidFill>
                </a:endParaRPr>
              </a:p>
              <a:p>
                <a:pPr marL="365125" lvl="1" indent="0">
                  <a:buNone/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The usually Butterworth filter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degree is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98523"/>
              </p:ext>
            </p:extLst>
          </p:nvPr>
        </p:nvGraphicFramePr>
        <p:xfrm>
          <a:off x="4959916" y="3810015"/>
          <a:ext cx="3162300" cy="2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4" name="PhotoImpact" r:id="rId4" imgW="4190760" imgH="3225600" progId="PI3.Image">
                  <p:embed/>
                </p:oleObj>
              </mc:Choice>
              <mc:Fallback>
                <p:oleObj name="PhotoImpact" r:id="rId4" imgW="4190760" imgH="32256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9916" y="3810015"/>
                        <a:ext cx="3162300" cy="243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33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High-pass filter</a:t>
                </a:r>
              </a:p>
              <a:p>
                <a:pPr marL="361950" lvl="1"/>
                <a:r>
                  <a:rPr lang="en-US" altLang="zh-TW" sz="1600" dirty="0" smtClean="0"/>
                  <a:t>The high-pass filter is created easily from the low-pass filter.</a:t>
                </a:r>
              </a:p>
              <a:p>
                <a:pPr marL="361950" lvl="1"/>
                <a:r>
                  <a:rPr lang="en-US" altLang="zh-TW" sz="1600" dirty="0" smtClean="0"/>
                  <a:t>If the Fourier frequency spectrum of a low-pass filter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1600" dirty="0" smtClean="0"/>
                  <a:t>, the high-pass filter can be created by just flipping it vertically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  <a:blipFill>
                <a:blip r:embed="rId2"/>
                <a:stretch>
                  <a:fillRect l="-5568" t="-4491" r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19" y="1473957"/>
            <a:ext cx="6150458" cy="47954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19400" y="6283555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https://www.mathworks.com/matlabcentral/mlc-downloads/downloads/submissions/46812/versions/1/screenshot.jpg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(</a:t>
                </a:r>
                <a:r>
                  <a:rPr lang="zh-TW" altLang="zh-TW" sz="1700" dirty="0">
                    <a:solidFill>
                      <a:srgbClr val="FFFF00"/>
                    </a:solidFill>
                  </a:rPr>
                  <a:t>同態</a:t>
                </a:r>
                <a:r>
                  <a:rPr lang="zh-TW" altLang="zh-TW" sz="1700" dirty="0" smtClean="0">
                    <a:solidFill>
                      <a:srgbClr val="FFFF00"/>
                    </a:solidFill>
                  </a:rPr>
                  <a:t>的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)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filtering</a:t>
                </a:r>
              </a:p>
              <a:p>
                <a:pPr lvl="1"/>
                <a:r>
                  <a:rPr lang="en-US" altLang="zh-TW" dirty="0" smtClean="0"/>
                  <a:t>Another useful pre-processing technique operating in the frequency domain 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filtering is used to remove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multiplicative noise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.</a:t>
                </a:r>
              </a:p>
              <a:p>
                <a:pPr marL="801688" lvl="1" indent="0">
                  <a:buNone/>
                </a:pPr>
                <a:r>
                  <a:rPr lang="en-US" altLang="zh-TW" sz="1900" dirty="0" smtClean="0">
                    <a:effectLst/>
                  </a:rPr>
                  <a:t>PS: In</a:t>
                </a:r>
                <a:r>
                  <a:rPr lang="en-US" altLang="zh-TW" sz="1900" dirty="0">
                    <a:effectLst/>
                  </a:rPr>
                  <a:t> signal processing, the term 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multiplicative noise</a:t>
                </a:r>
                <a:r>
                  <a:rPr lang="en-US" altLang="zh-TW" sz="1900" dirty="0">
                    <a:effectLst/>
                  </a:rPr>
                  <a:t> (</a:t>
                </a:r>
                <a:r>
                  <a:rPr lang="zh-TW" altLang="zh-TW" sz="1900" dirty="0">
                    <a:effectLst/>
                  </a:rPr>
                  <a:t>乘性</a:t>
                </a:r>
                <a:r>
                  <a:rPr lang="zh-TW" altLang="en-US" sz="1900" dirty="0">
                    <a:effectLst/>
                  </a:rPr>
                  <a:t>雜訊</a:t>
                </a:r>
                <a:r>
                  <a:rPr lang="en-US" altLang="zh-TW" sz="1900" dirty="0">
                    <a:effectLst/>
                  </a:rPr>
                  <a:t>) </a:t>
                </a:r>
                <a:r>
                  <a:rPr lang="en-US" altLang="zh-TW" sz="1900" dirty="0" smtClean="0">
                    <a:effectLst/>
                  </a:rPr>
                  <a:t>refers </a:t>
                </a:r>
                <a:r>
                  <a:rPr lang="en-US" altLang="zh-TW" sz="1900" dirty="0">
                    <a:effectLst/>
                  </a:rPr>
                  <a:t>to an unwanted random signal that gets multiplied into some relevant signal during capture, transmission, or other </a:t>
                </a:r>
                <a:r>
                  <a:rPr lang="en-US" altLang="zh-TW" sz="1900" dirty="0" smtClean="0">
                    <a:effectLst/>
                  </a:rPr>
                  <a:t>processing. </a:t>
                </a:r>
                <a:br>
                  <a:rPr lang="en-US" altLang="zh-TW" sz="1900" dirty="0" smtClean="0">
                    <a:effectLst/>
                  </a:rPr>
                </a:br>
                <a:r>
                  <a:rPr lang="en-US" altLang="zh-TW" sz="1900" dirty="0" smtClean="0">
                    <a:effectLst/>
                  </a:rPr>
                  <a:t>An </a:t>
                </a:r>
                <a:r>
                  <a:rPr lang="en-US" altLang="zh-TW" sz="1900" dirty="0">
                    <a:effectLst/>
                  </a:rPr>
                  <a:t>important example is 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the speckle </a:t>
                </a:r>
                <a:r>
                  <a:rPr lang="en-US" altLang="zh-TW" sz="1900" dirty="0" smtClean="0">
                    <a:solidFill>
                      <a:srgbClr val="FFC000"/>
                    </a:solidFill>
                    <a:effectLst/>
                  </a:rPr>
                  <a:t>noise </a:t>
                </a:r>
                <a:r>
                  <a:rPr lang="en-US" altLang="zh-TW" sz="1900" dirty="0">
                    <a:effectLst/>
                  </a:rPr>
                  <a:t>(</a:t>
                </a:r>
                <a:r>
                  <a:rPr lang="zh-TW" altLang="zh-TW" sz="1900" dirty="0" smtClean="0">
                    <a:effectLst/>
                  </a:rPr>
                  <a:t>斑點</a:t>
                </a:r>
                <a:r>
                  <a:rPr lang="zh-TW" altLang="en-US" sz="1900" dirty="0" smtClean="0">
                    <a:effectLst/>
                  </a:rPr>
                  <a:t>雜訊</a:t>
                </a:r>
                <a:r>
                  <a:rPr lang="en-US" altLang="zh-TW" sz="1900" dirty="0" smtClean="0">
                    <a:effectLst/>
                  </a:rPr>
                  <a:t>) commonly </a:t>
                </a:r>
                <a:r>
                  <a:rPr lang="en-US" altLang="zh-TW" sz="1900" dirty="0">
                    <a:effectLst/>
                  </a:rPr>
                  <a:t>observed in radar imagery</a:t>
                </a:r>
                <a:r>
                  <a:rPr lang="en-US" altLang="zh-TW" sz="1900" dirty="0" smtClean="0">
                    <a:effectLst/>
                  </a:rPr>
                  <a:t>.</a:t>
                </a:r>
              </a:p>
              <a:p>
                <a:pPr marL="728663" indent="-285750"/>
                <a:r>
                  <a:rPr lang="en-US" altLang="zh-TW" sz="2000" dirty="0" smtClean="0">
                    <a:effectLst/>
                  </a:rPr>
                  <a:t>The assumption is the image function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effectLst/>
                  </a:rPr>
                  <a:t> can be factorized as a product of two </a:t>
                </a:r>
                <a:r>
                  <a:rPr lang="en-US" altLang="zh-TW" sz="2000" dirty="0" smtClean="0">
                    <a:solidFill>
                      <a:srgbClr val="FFC000"/>
                    </a:solidFill>
                    <a:effectLst/>
                  </a:rPr>
                  <a:t>independent</a:t>
                </a:r>
                <a:r>
                  <a:rPr lang="en-US" altLang="zh-TW" sz="2000" dirty="0" smtClean="0">
                    <a:effectLst/>
                  </a:rPr>
                  <a:t> multiplicative components in each pixel.</a:t>
                </a:r>
              </a:p>
              <a:p>
                <a:pPr marL="44291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000" b="0" dirty="0" smtClean="0"/>
              </a:p>
              <a:p>
                <a:pPr marL="442913" indent="0">
                  <a:buNone/>
                </a:pPr>
                <a:r>
                  <a:rPr lang="en-US" altLang="zh-TW" sz="1800" dirty="0" smtClean="0">
                    <a:effectLst/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effectLst/>
                  </a:rPr>
                  <a:t> is the </a:t>
                </a:r>
                <a:r>
                  <a:rPr lang="en-US" altLang="zh-TW" sz="1800" dirty="0" smtClean="0">
                    <a:solidFill>
                      <a:srgbClr val="92D050"/>
                    </a:solidFill>
                    <a:effectLst/>
                  </a:rPr>
                  <a:t>illumination</a:t>
                </a:r>
                <a:r>
                  <a:rPr lang="en-US" altLang="zh-TW" sz="1800" dirty="0" smtClean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effectLst/>
                  </a:rPr>
                  <a:t> is the </a:t>
                </a:r>
                <a:r>
                  <a:rPr lang="en-US" altLang="zh-TW" sz="1800" dirty="0" smtClean="0">
                    <a:solidFill>
                      <a:srgbClr val="92D050"/>
                    </a:solidFill>
                    <a:effectLst/>
                  </a:rPr>
                  <a:t>reflectance</a:t>
                </a:r>
                <a:endParaRPr lang="zh-TW" altLang="en-US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2"/>
                <a:stretch>
                  <a:fillRect l="-1929" t="-4756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filtering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Apply a logarithmic transform</a:t>
                </a:r>
                <a:r>
                  <a:rPr lang="en-US" altLang="zh-TW" sz="1800" dirty="0" smtClean="0"/>
                  <a:t> to the input image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If the image is converted to Fourier space then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its additive components remain additive due to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linearity</a:t>
                </a:r>
                <a:r>
                  <a:rPr lang="en-US" altLang="zh-TW" sz="1800" dirty="0" smtClean="0"/>
                  <a:t>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of the Fourier transform</a:t>
                </a:r>
                <a:r>
                  <a:rPr lang="en-US" altLang="zh-TW" sz="1800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Assume that the Fourier spectrum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is </a:t>
                </a:r>
                <a:br>
                  <a:rPr lang="en-US" altLang="zh-TW" sz="1800" dirty="0" smtClean="0"/>
                </a:br>
                <a:r>
                  <a:rPr lang="en-US" altLang="zh-TW" sz="1800" dirty="0" smtClean="0">
                    <a:solidFill>
                      <a:srgbClr val="92D050"/>
                    </a:solidFill>
                  </a:rPr>
                  <a:t>filtered</a:t>
                </a:r>
                <a:r>
                  <a:rPr lang="en-US" altLang="zh-TW" sz="1800" dirty="0" smtClean="0"/>
                  <a:t> by the filter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and the spectrum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is the result.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  <a:blipFill>
                <a:blip r:embed="rId2"/>
                <a:stretch>
                  <a:fillRect l="-2175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57" y="3429000"/>
            <a:ext cx="2956143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62132" y="1915217"/>
            <a:ext cx="295326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use a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high-pass filter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in the log domain to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remove the low-frequency illumination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component while preserving the high-frequency reflectance component. </a:t>
            </a:r>
            <a:endParaRPr lang="en-US" altLang="zh-TW" sz="1200" dirty="0" smtClean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http://blogs.mathworks.com/steve/2013/06/25/homomorphic-filtering-part-1/</a:t>
            </a:r>
            <a:endParaRPr lang="zh-TW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42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Having the filtered spectrum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, we can return to spatial coordinates using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the inverse Fourier transform</a:t>
                </a:r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The result image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filtered by the homomorphic filter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  <a:blipFill>
                <a:blip r:embed="rId2"/>
                <a:stretch>
                  <a:fillRect l="-168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Homomorphic filtering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34146" name="Picture 2" descr="C:\Documents and Settings\altit\Desktop\Sonka 4e Jpegs\93607_ch05\Figure 5.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63597"/>
            <a:ext cx="6309980" cy="265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434" name="Picture 2" descr="这里写图片描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2209800"/>
            <a:ext cx="5262912" cy="400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Homomorphic </a:t>
            </a:r>
            <a:r>
              <a:rPr lang="en-US" altLang="zh-TW" dirty="0" smtClean="0"/>
              <a:t>filtering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66800" y="6326512"/>
            <a:ext cx="6414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http://blog.csdn.net/bluecol/article/details/45788803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8715"/>
            <a:ext cx="2885903" cy="40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50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Line finding operators </a:t>
                </a:r>
              </a:p>
              <a:p>
                <a:pPr lvl="1"/>
                <a:r>
                  <a:rPr lang="en-US" altLang="zh-TW" dirty="0" smtClean="0"/>
                  <a:t>Line finding operators aim to find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very thin curves </a:t>
                </a:r>
                <a:r>
                  <a:rPr lang="en-US" altLang="zh-TW" dirty="0" smtClean="0"/>
                  <a:t>in the image.</a:t>
                </a: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</a:rPr>
                  <a:t>It is assumed that curves do not bend sharply.</a:t>
                </a:r>
              </a:p>
              <a:p>
                <a:pPr lvl="2"/>
                <a:r>
                  <a:rPr lang="en-US" altLang="zh-TW" dirty="0" smtClean="0"/>
                  <a:t>Such curves and straight lines are called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lines</a:t>
                </a:r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We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assumed</a:t>
                </a:r>
                <a:r>
                  <a:rPr lang="en-US" altLang="zh-TW" dirty="0" smtClean="0"/>
                  <a:t> that the width of the lines is approximately one or two pixels.</a:t>
                </a:r>
              </a:p>
              <a:p>
                <a:pPr lvl="2"/>
                <a:r>
                  <a:rPr lang="en-US" altLang="zh-TW" dirty="0" smtClean="0"/>
                  <a:t>For examples, some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convolution kernels are</a:t>
                </a:r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 smtClean="0"/>
                  <a:t>Suggestion: </a:t>
                </a:r>
                <a:r>
                  <a:rPr lang="en-US" altLang="zh-TW" dirty="0" err="1" smtClean="0"/>
                  <a:t>Thresholded</a:t>
                </a:r>
                <a:r>
                  <a:rPr lang="en-US" altLang="zh-TW" dirty="0" smtClean="0"/>
                  <a:t> edges are usually wider than one pixel,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line thinning techniques</a:t>
                </a:r>
                <a:r>
                  <a:rPr lang="en-US" altLang="zh-TW" dirty="0" smtClean="0"/>
                  <a:t> may give a better result.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2214" t="-5115" r="-714" b="-2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Line detection by local pre-processing operators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914400"/>
            <a:ext cx="18494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Rectangle 2"/>
          <p:cNvSpPr>
            <a:spLocks noChangeArrowheads="1"/>
          </p:cNvSpPr>
          <p:nvPr/>
        </p:nvSpPr>
        <p:spPr bwMode="auto">
          <a:xfrm>
            <a:off x="762000" y="304800"/>
            <a:ext cx="580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2800" dirty="0" smtClean="0">
                <a:latin typeface="Times New Roman" panose="02020603050405020304" pitchFamily="18" charset="0"/>
              </a:rPr>
              <a:t>Edge </a:t>
            </a:r>
            <a:r>
              <a:rPr kumimoji="1" lang="en-US" altLang="zh-TW" sz="2800" dirty="0">
                <a:latin typeface="Times New Roman" panose="02020603050405020304" pitchFamily="18" charset="0"/>
              </a:rPr>
              <a:t>Reinforcement with Thinning</a:t>
            </a:r>
          </a:p>
        </p:txBody>
      </p:sp>
      <p:pic>
        <p:nvPicPr>
          <p:cNvPr id="2058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971800"/>
            <a:ext cx="18303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971800"/>
            <a:ext cx="1844675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1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14400"/>
            <a:ext cx="1820863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2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971800"/>
            <a:ext cx="1839913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3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4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71800"/>
            <a:ext cx="1830388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5" name="Rectangle 4"/>
          <p:cNvSpPr>
            <a:spLocks noChangeArrowheads="1"/>
          </p:cNvSpPr>
          <p:nvPr/>
        </p:nvSpPr>
        <p:spPr bwMode="auto">
          <a:xfrm>
            <a:off x="1687513" y="2581275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 dirty="0">
                <a:latin typeface="Times New Roman" panose="02020603050405020304" pitchFamily="18" charset="0"/>
              </a:rPr>
              <a:t>(a)                                 (c)                                (e)                                 (g)</a:t>
            </a:r>
          </a:p>
        </p:txBody>
      </p:sp>
      <p:sp>
        <p:nvSpPr>
          <p:cNvPr id="205836" name="Rectangle 4"/>
          <p:cNvSpPr>
            <a:spLocks noChangeArrowheads="1"/>
          </p:cNvSpPr>
          <p:nvPr/>
        </p:nvSpPr>
        <p:spPr bwMode="auto">
          <a:xfrm>
            <a:off x="1716088" y="4567238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>
                <a:latin typeface="Times New Roman" panose="02020603050405020304" pitchFamily="18" charset="0"/>
              </a:rPr>
              <a:t>(b)                                 (d)                                (f)                                 (h)</a:t>
            </a:r>
          </a:p>
        </p:txBody>
      </p:sp>
      <p:pic>
        <p:nvPicPr>
          <p:cNvPr id="205837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4911725"/>
            <a:ext cx="792003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8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/>
              <a:t>One kind of </a:t>
            </a:r>
            <a:r>
              <a:rPr lang="en-US" altLang="zh-TW" dirty="0" smtClean="0">
                <a:solidFill>
                  <a:srgbClr val="FFC000"/>
                </a:solidFill>
              </a:rPr>
              <a:t>interest points </a:t>
            </a:r>
            <a:r>
              <a:rPr lang="en-US" altLang="zh-TW" dirty="0" smtClean="0"/>
              <a:t>for the </a:t>
            </a:r>
            <a:r>
              <a:rPr lang="en-US" altLang="zh-TW" dirty="0" smtClean="0">
                <a:solidFill>
                  <a:srgbClr val="FFC000"/>
                </a:solidFill>
              </a:rPr>
              <a:t>correspondence problem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Corners</a:t>
            </a:r>
            <a:r>
              <a:rPr lang="en-US" altLang="zh-TW" dirty="0" smtClean="0"/>
              <a:t> in images can be located using local detector.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Interest points </a:t>
            </a:r>
            <a:r>
              <a:rPr lang="en-US" altLang="zh-TW" dirty="0" smtClean="0"/>
              <a:t>are obtained by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the result of the corner detector.</a:t>
            </a:r>
          </a:p>
          <a:p>
            <a:pPr lvl="1"/>
            <a:r>
              <a:rPr lang="en-US" altLang="zh-TW" dirty="0" smtClean="0"/>
              <a:t>Corners serves better than lines </a:t>
            </a:r>
            <a:br>
              <a:rPr lang="en-US" altLang="zh-TW" dirty="0" smtClean="0"/>
            </a:br>
            <a:r>
              <a:rPr lang="en-US" altLang="zh-TW" dirty="0" smtClean="0"/>
              <a:t>when the correspondence problem </a:t>
            </a:r>
            <a:br>
              <a:rPr lang="en-US" altLang="zh-TW" dirty="0" smtClean="0"/>
            </a:br>
            <a:r>
              <a:rPr lang="en-US" altLang="zh-TW" dirty="0" smtClean="0"/>
              <a:t>is to be solved.</a:t>
            </a:r>
          </a:p>
          <a:p>
            <a:pPr marL="365125" lvl="1" indent="0">
              <a:buNone/>
            </a:pPr>
            <a:r>
              <a:rPr lang="en-US" altLang="zh-TW" dirty="0" smtClean="0">
                <a:solidFill>
                  <a:srgbClr val="FFFF00"/>
                </a:solidFill>
              </a:rPr>
              <a:t>    Why?</a:t>
            </a:r>
          </a:p>
          <a:p>
            <a:pPr marL="365125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The </a:t>
            </a:r>
            <a:r>
              <a:rPr lang="en-US" altLang="zh-TW" dirty="0" smtClean="0">
                <a:solidFill>
                  <a:srgbClr val="FFC000"/>
                </a:solidFill>
              </a:rPr>
              <a:t>aperture problem</a:t>
            </a:r>
            <a:r>
              <a:rPr lang="en-US" altLang="zh-TW" dirty="0" smtClean="0"/>
              <a:t>. (</a:t>
            </a:r>
            <a:r>
              <a:rPr lang="zh-TW" altLang="en-US" sz="1800" dirty="0">
                <a:effectLst/>
              </a:rPr>
              <a:t>孔徑</a:t>
            </a:r>
            <a:r>
              <a:rPr lang="zh-TW" altLang="en-US" sz="1800" dirty="0" smtClean="0">
                <a:effectLst/>
              </a:rPr>
              <a:t>問題</a:t>
            </a:r>
            <a:r>
              <a:rPr lang="en-US" altLang="zh-TW" dirty="0" smtClean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9458" name="Picture 2" descr="「aperture proble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26578"/>
            <a:ext cx="2691378" cy="25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Edge detectors </a:t>
            </a:r>
            <a:r>
              <a:rPr lang="en-US" altLang="zh-TW" dirty="0" smtClean="0"/>
              <a:t>themselves are not stable at corner.</a:t>
            </a:r>
          </a:p>
          <a:p>
            <a:pPr lvl="1"/>
            <a:r>
              <a:rPr lang="en-US" altLang="zh-TW" dirty="0" smtClean="0"/>
              <a:t>This is natural as the gradient at the tip of the corner is ambiguous.</a:t>
            </a:r>
          </a:p>
          <a:p>
            <a:pPr lvl="1"/>
            <a:r>
              <a:rPr lang="en-US" altLang="zh-TW" dirty="0" smtClean="0"/>
              <a:t>Figure 5.32 shows a sharp corner.</a:t>
            </a:r>
          </a:p>
          <a:p>
            <a:pPr lvl="1"/>
            <a:r>
              <a:rPr lang="en-US" altLang="zh-TW" dirty="0" smtClean="0"/>
              <a:t>Near the corner there is a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C000"/>
                </a:solidFill>
              </a:rPr>
              <a:t>discontinuity </a:t>
            </a:r>
            <a:r>
              <a:rPr lang="en-US" altLang="zh-TW" dirty="0" smtClean="0"/>
              <a:t>in  the gradient </a:t>
            </a:r>
            <a:br>
              <a:rPr lang="en-US" altLang="zh-TW" dirty="0" smtClean="0"/>
            </a:br>
            <a:r>
              <a:rPr lang="en-US" altLang="zh-TW" dirty="0" smtClean="0"/>
              <a:t>direction, and this observation</a:t>
            </a:r>
            <a:br>
              <a:rPr lang="en-US" altLang="zh-TW" dirty="0" smtClean="0"/>
            </a:br>
            <a:r>
              <a:rPr lang="en-US" altLang="zh-TW" dirty="0" smtClean="0"/>
              <a:t> is used in corner detectors.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81400"/>
            <a:ext cx="3418626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4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C000"/>
                </a:solidFill>
              </a:rPr>
              <a:t>corner </a:t>
            </a:r>
            <a:r>
              <a:rPr lang="en-US" altLang="zh-TW" dirty="0" smtClean="0"/>
              <a:t>in an image can be defined as a pixel in whose immediate neighborhood there are </a:t>
            </a:r>
            <a:r>
              <a:rPr lang="en-US" altLang="zh-TW" dirty="0" smtClean="0">
                <a:solidFill>
                  <a:srgbClr val="FFC000"/>
                </a:solidFill>
              </a:rPr>
              <a:t>two </a:t>
            </a:r>
            <a:r>
              <a:rPr lang="en-US" altLang="zh-TW" dirty="0" smtClean="0">
                <a:solidFill>
                  <a:srgbClr val="FFC000"/>
                </a:solidFill>
              </a:rPr>
              <a:t>dominant(</a:t>
            </a:r>
            <a:r>
              <a:rPr lang="zh-TW" altLang="en-US" sz="1400" dirty="0" smtClean="0">
                <a:solidFill>
                  <a:srgbClr val="FFC000"/>
                </a:solidFill>
              </a:rPr>
              <a:t>明顯的</a:t>
            </a:r>
            <a:r>
              <a:rPr lang="en-US" altLang="zh-TW" dirty="0" smtClean="0">
                <a:solidFill>
                  <a:srgbClr val="FFC000"/>
                </a:solidFill>
              </a:rPr>
              <a:t>), </a:t>
            </a:r>
            <a:r>
              <a:rPr lang="en-US" altLang="zh-TW" dirty="0" smtClean="0">
                <a:solidFill>
                  <a:srgbClr val="FFC000"/>
                </a:solidFill>
              </a:rPr>
              <a:t>different edge directions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Corner detectors are </a:t>
            </a:r>
            <a:r>
              <a:rPr lang="en-US" altLang="zh-TW" dirty="0" smtClean="0">
                <a:solidFill>
                  <a:srgbClr val="FFC000"/>
                </a:solidFill>
              </a:rPr>
              <a:t>not</a:t>
            </a:r>
            <a:r>
              <a:rPr lang="en-US" altLang="zh-TW" dirty="0" smtClean="0"/>
              <a:t> usually very robust. One can detect corners using two or more images.</a:t>
            </a:r>
          </a:p>
          <a:p>
            <a:pPr lvl="1"/>
            <a:r>
              <a:rPr lang="en-US" altLang="zh-TW" dirty="0" smtClean="0"/>
              <a:t>Corner detector</a:t>
            </a:r>
          </a:p>
          <a:p>
            <a:pPr lvl="2"/>
            <a:r>
              <a:rPr lang="en-US" altLang="zh-TW" dirty="0" err="1" smtClean="0">
                <a:solidFill>
                  <a:srgbClr val="FFFF00"/>
                </a:solidFill>
              </a:rPr>
              <a:t>Moravce</a:t>
            </a:r>
            <a:r>
              <a:rPr lang="en-US" altLang="zh-TW" dirty="0" smtClean="0">
                <a:solidFill>
                  <a:srgbClr val="FFFF00"/>
                </a:solidFill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</a:rPr>
              <a:t>detector</a:t>
            </a:r>
            <a:endParaRPr lang="en-US" altLang="zh-TW" dirty="0">
              <a:solidFill>
                <a:srgbClr val="FFFF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Zuniga-</a:t>
            </a:r>
            <a:r>
              <a:rPr lang="en-US" altLang="zh-TW" dirty="0" err="1" smtClean="0">
                <a:solidFill>
                  <a:srgbClr val="FFFF00"/>
                </a:solidFill>
              </a:rPr>
              <a:t>Haralick</a:t>
            </a:r>
            <a:r>
              <a:rPr lang="en-US" altLang="zh-TW" dirty="0" smtClean="0">
                <a:solidFill>
                  <a:srgbClr val="FFFF00"/>
                </a:solidFill>
              </a:rPr>
              <a:t> operator</a:t>
            </a: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Harris corner detector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73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Moravce corner detector</a:t>
                </a:r>
              </a:p>
              <a:p>
                <a:pPr lvl="1"/>
                <a:r>
                  <a:rPr lang="en-US" altLang="zh-TW" dirty="0" err="1" smtClean="0"/>
                  <a:t>Moravce</a:t>
                </a:r>
                <a:r>
                  <a:rPr lang="en-US" altLang="zh-TW" dirty="0" smtClean="0"/>
                  <a:t> detector is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maximal </a:t>
                </a:r>
                <a:r>
                  <a:rPr lang="en-US" altLang="zh-TW" dirty="0" smtClean="0"/>
                  <a:t>in pixels with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high contrast</a:t>
                </a:r>
                <a:r>
                  <a:rPr lang="en-US" altLang="zh-TW" dirty="0" smtClean="0"/>
                  <a:t>, which are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corners</a:t>
                </a:r>
                <a:r>
                  <a:rPr lang="en-US" altLang="zh-TW" dirty="0" smtClean="0"/>
                  <a:t>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sharp edges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err="1" smtClean="0"/>
                  <a:t>Moravec</a:t>
                </a:r>
                <a:r>
                  <a:rPr lang="en-US" altLang="zh-TW" dirty="0" smtClean="0"/>
                  <a:t> operator MO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MO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007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Zuniga-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Haralick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 operators</a:t>
                </a:r>
              </a:p>
              <a:p>
                <a:pPr lvl="1"/>
                <a:r>
                  <a:rPr lang="en-US" altLang="zh-TW" dirty="0" smtClean="0"/>
                  <a:t>Zuniga-</a:t>
                </a:r>
                <a:r>
                  <a:rPr lang="en-US" altLang="zh-TW" dirty="0" err="1" smtClean="0"/>
                  <a:t>Haralick</a:t>
                </a:r>
                <a:r>
                  <a:rPr lang="en-US" altLang="zh-TW" dirty="0" smtClean="0"/>
                  <a:t> operators are based on the facet model.</a:t>
                </a:r>
              </a:p>
              <a:p>
                <a:pPr lvl="1"/>
                <a:r>
                  <a:rPr lang="en-US" altLang="zh-TW" dirty="0" smtClean="0"/>
                  <a:t>The image function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is approximated in the neighborhood of the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 cubic polynomial </a:t>
                </a:r>
                <a:r>
                  <a:rPr lang="en-US" altLang="zh-TW" dirty="0" smtClean="0"/>
                  <a:t>with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Zuniga-</a:t>
                </a:r>
                <a:r>
                  <a:rPr lang="en-US" altLang="zh-TW" dirty="0" err="1"/>
                  <a:t>Haralick</a:t>
                </a:r>
                <a:r>
                  <a:rPr lang="en-US" altLang="zh-TW" dirty="0"/>
                  <a:t> operators </a:t>
                </a:r>
                <a:r>
                  <a:rPr lang="en-US" altLang="zh-TW" dirty="0" smtClean="0"/>
                  <a:t>ZH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ZH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−2(</m:t>
                          </m:r>
                          <m:sSubSup>
                            <m:sSub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212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sz="1800" dirty="0" smtClean="0"/>
                  <a:t>Harris corner detector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improved</a:t>
                </a:r>
                <a:r>
                  <a:rPr lang="en-US" altLang="zh-TW" sz="1800" dirty="0" smtClean="0"/>
                  <a:t>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upon </a:t>
                </a:r>
                <a:r>
                  <a:rPr lang="en-US" altLang="zh-TW" sz="1800" dirty="0" err="1" smtClean="0"/>
                  <a:t>Moravec’s</a:t>
                </a:r>
                <a:r>
                  <a:rPr lang="en-US" altLang="zh-TW" sz="1800" dirty="0" smtClean="0"/>
                  <a:t> by considering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differential of the corner score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(sum of square difference).</a:t>
                </a:r>
              </a:p>
              <a:p>
                <a:pPr lvl="1"/>
                <a:r>
                  <a:rPr lang="en-US" altLang="zh-TW" sz="1800" dirty="0" smtClean="0"/>
                  <a:t>Consider a 2D gray-scale 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1800" b="0" dirty="0" smtClean="0"/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An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taken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and is shifted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2"/>
                <a:r>
                  <a:rPr lang="en-US" altLang="zh-TW" sz="1800" dirty="0" smtClean="0"/>
                  <a:t>The sum of square differences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800" dirty="0" smtClean="0"/>
                  <a:t> between values of the image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given by the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800" dirty="0" smtClean="0"/>
                  <a:t> and its shifted variant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 is given by</a:t>
                </a:r>
                <a:endParaRPr lang="en-US" altLang="zh-TW" sz="1800" dirty="0"/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dirty="0" smtClean="0"/>
              </a:p>
              <a:p>
                <a:pPr lvl="2"/>
                <a:r>
                  <a:rPr lang="en-US" altLang="zh-TW" sz="1800" dirty="0" smtClean="0"/>
                  <a:t>A corner must have a high response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for all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.</a:t>
                </a:r>
                <a:endParaRPr lang="en-US" altLang="zh-TW" sz="1800" dirty="0"/>
              </a:p>
              <a:p>
                <a:pPr lvl="1"/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2214" t="-4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1506" name="Picture 2" descr="http://my.csdn.net/uploads/201206/03/1338725388_1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39" y="2057400"/>
            <a:ext cx="40481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861524" y="1730834"/>
            <a:ext cx="400984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http://blog.csdn.net/jwh_bupt/article/details/7628665</a:t>
            </a:r>
          </a:p>
        </p:txBody>
      </p:sp>
    </p:spTree>
    <p:extLst>
      <p:ext uri="{BB962C8B-B14F-4D97-AF65-F5344CB8AC3E}">
        <p14:creationId xmlns:p14="http://schemas.microsoft.com/office/powerpoint/2010/main" val="104883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dirty="0" smtClean="0"/>
                  <a:t>If the shifted image patch is approximated by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first-order Taylor expansion</a:t>
                </a:r>
                <a:r>
                  <a:rPr lang="en-US" altLang="zh-TW" dirty="0" smtClean="0"/>
                  <a:t> </a:t>
                </a:r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0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Then the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 can be obtained analytically.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6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5368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lvl="1"/>
                <a:r>
                  <a:rPr lang="en-US" altLang="zh-TW" b="0" dirty="0" smtClean="0"/>
                  <a:t>Since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TW" b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US" altLang="zh-TW" b="0" dirty="0" smtClean="0">
                  <a:solidFill>
                    <a:srgbClr val="FFC000"/>
                  </a:solidFill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zh-TW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4125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/>
                <a:r>
                  <a:rPr lang="en-US" altLang="zh-TW" sz="2000" dirty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Harris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represents one half the second derivative of the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2000" dirty="0" smtClean="0"/>
                  <a:t> around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2000" dirty="0" smtClean="0"/>
              </a:p>
              <a:p>
                <a:pPr marL="642938" indent="-285750"/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 smtClean="0"/>
                  <a:t> is</a:t>
                </a:r>
              </a:p>
              <a:p>
                <a:pPr marL="642938" indent="-285750"/>
                <a:endParaRPr lang="en-US" altLang="zh-TW" sz="2000" dirty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700088" indent="-342900"/>
                <a:endParaRPr lang="en-US" altLang="zh-TW" sz="2000" dirty="0" smtClean="0"/>
              </a:p>
              <a:p>
                <a:pPr marL="700088" indent="-342900"/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Harris matrix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is symmetric and positive semi-definite.</a:t>
                </a:r>
              </a:p>
              <a:p>
                <a:pPr marL="715963" lvl="1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b="-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159816" y="5982418"/>
            <a:ext cx="3962400" cy="2616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</a:rPr>
              <a:t>https://en.wikipedia.org/wiki/Positive-definite_matrix</a:t>
            </a:r>
          </a:p>
        </p:txBody>
      </p:sp>
    </p:spTree>
    <p:extLst>
      <p:ext uri="{BB962C8B-B14F-4D97-AF65-F5344CB8AC3E}">
        <p14:creationId xmlns:p14="http://schemas.microsoft.com/office/powerpoint/2010/main" val="137229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be the eigenvalues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1800" dirty="0" smtClean="0"/>
                  <a:t>three distinct cases can occur: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Both eigenvalues are small.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Image</a:t>
                </a: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flat at the examined pixel.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There is no edges or corners in this location.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One eigenvalue is small and the second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The local neighborhood is </a:t>
                </a:r>
                <a:r>
                  <a:rPr lang="en-US" altLang="zh-TW" sz="1800" dirty="0" smtClean="0"/>
                  <a:t>ridge(</a:t>
                </a:r>
                <a:r>
                  <a:rPr lang="zh-TW" altLang="en-US" sz="1400" dirty="0">
                    <a:effectLst/>
                  </a:rPr>
                  <a:t>山脊</a:t>
                </a:r>
                <a:r>
                  <a:rPr lang="en-US" altLang="zh-TW" sz="1800" dirty="0" smtClean="0"/>
                  <a:t>)-</a:t>
                </a:r>
                <a:r>
                  <a:rPr lang="en-US" altLang="zh-TW" sz="1800" dirty="0" smtClean="0"/>
                  <a:t>shaped.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Significant change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occurs if a small movement is made perpendicularly to the ridge.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Both eigenvalues are rather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A small shift in any direction causes significant change of 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A corner has been found.</a:t>
                </a:r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2" descr="C:\Documents and Settings\altit\Desktop\Sonka 4e Jpegs\93607_ch05\Figure 5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75856"/>
            <a:ext cx="7736870" cy="98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6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136" y="355044"/>
            <a:ext cx="8229600" cy="852704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ea typeface="新細明體" charset="-120"/>
              </a:rPr>
              <a:t>Eigenvalue and Eigenvector </a:t>
            </a:r>
            <a:r>
              <a:rPr lang="en-US" altLang="zh-TW" dirty="0" smtClean="0">
                <a:solidFill>
                  <a:srgbClr val="0070C0"/>
                </a:solidFill>
                <a:ea typeface="新細明體" charset="-120"/>
              </a:rPr>
              <a:t> </a:t>
            </a:r>
            <a:endParaRPr lang="zh-TW" altLang="en-US" dirty="0">
              <a:solidFill>
                <a:srgbClr val="0070C0"/>
              </a:solidFill>
              <a:ea typeface="新細明體" charset="-120"/>
            </a:endParaRP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30120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Given </a:t>
            </a:r>
            <a:r>
              <a:rPr lang="tr-TR" altLang="zh-TW" dirty="0"/>
              <a:t>a square matrix A, the eigenvalue </a:t>
            </a:r>
            <a:r>
              <a:rPr lang="en-US" altLang="zh-TW" dirty="0"/>
              <a:t>can be obtained by</a:t>
            </a:r>
            <a:r>
              <a:rPr lang="tr-TR" altLang="zh-TW" dirty="0"/>
              <a:t> </a:t>
            </a:r>
            <a:r>
              <a:rPr lang="tr-TR" altLang="zh-TW" dirty="0" smtClean="0"/>
              <a:t> </a:t>
            </a:r>
            <a:r>
              <a:rPr lang="tr-TR" altLang="zh-TW" dirty="0"/>
              <a:t>                      </a:t>
            </a:r>
          </a:p>
          <a:p>
            <a:r>
              <a:rPr lang="en-US" altLang="zh-TW" sz="1800" dirty="0" smtClean="0"/>
              <a:t>For example</a:t>
            </a:r>
          </a:p>
          <a:p>
            <a:pPr lvl="1"/>
            <a:r>
              <a:rPr lang="tr-TR" altLang="zh-TW" dirty="0" smtClean="0"/>
              <a:t>The </a:t>
            </a:r>
            <a:r>
              <a:rPr lang="tr-TR" altLang="zh-TW" dirty="0"/>
              <a:t>matrix      </a:t>
            </a:r>
            <a:r>
              <a:rPr lang="en-US" altLang="zh-TW" dirty="0">
                <a:ea typeface="新細明體" charset="-120"/>
              </a:rPr>
              <a:t>      </a:t>
            </a:r>
            <a:r>
              <a:rPr lang="tr-TR" altLang="zh-TW" dirty="0"/>
              <a:t>defines a linear transformation of the real plane. </a:t>
            </a:r>
            <a:endParaRPr lang="en-US" altLang="zh-TW" dirty="0" smtClean="0"/>
          </a:p>
          <a:p>
            <a:pPr lvl="1"/>
            <a:r>
              <a:rPr lang="tr-TR" altLang="zh-TW" dirty="0" smtClean="0"/>
              <a:t>The </a:t>
            </a:r>
            <a:r>
              <a:rPr lang="tr-TR" altLang="zh-TW" dirty="0"/>
              <a:t>eigenvalues of </a:t>
            </a:r>
            <a:r>
              <a:rPr lang="en-US" altLang="zh-TW" dirty="0" smtClean="0"/>
              <a:t>matrix A </a:t>
            </a:r>
            <a:r>
              <a:rPr lang="tr-TR" altLang="zh-TW" dirty="0" smtClean="0"/>
              <a:t>are </a:t>
            </a:r>
            <a:r>
              <a:rPr lang="tr-TR" altLang="zh-TW" dirty="0"/>
              <a:t>given </a:t>
            </a:r>
            <a:r>
              <a:rPr lang="tr-TR" altLang="zh-TW" dirty="0" smtClean="0"/>
              <a:t>by</a:t>
            </a:r>
            <a:endParaRPr lang="tr-TR" altLang="zh-TW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altLang="zh-TW" sz="1800" dirty="0">
              <a:ea typeface="新細明體" charset="-120"/>
            </a:endParaRP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                           </a:t>
            </a:r>
          </a:p>
          <a:p>
            <a:pPr lvl="1"/>
            <a:r>
              <a:rPr lang="tr-TR" altLang="zh-TW" dirty="0"/>
              <a:t>The roots of this equation are λ = 1 and λ = 3. 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tr-TR" altLang="zh-TW" dirty="0"/>
              <a:t>Considering first the eigenvalue λ = 3, we have</a:t>
            </a: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 </a:t>
            </a:r>
          </a:p>
          <a:p>
            <a:pPr lvl="1"/>
            <a:r>
              <a:rPr lang="tr-TR" altLang="zh-TW" dirty="0"/>
              <a:t>After matrix-multiplication    </a:t>
            </a:r>
            <a:endParaRPr lang="en-US" altLang="zh-TW" dirty="0" smtClean="0"/>
          </a:p>
          <a:p>
            <a:pPr>
              <a:buNone/>
            </a:pPr>
            <a:r>
              <a:rPr lang="tr-TR" altLang="zh-TW" sz="1800" dirty="0" smtClean="0"/>
              <a:t>                                       </a:t>
            </a:r>
          </a:p>
          <a:p>
            <a:pPr lvl="2"/>
            <a:r>
              <a:rPr lang="tr-TR" altLang="zh-TW" sz="1600" dirty="0" smtClean="0">
                <a:solidFill>
                  <a:schemeClr val="accent5">
                    <a:lumMod val="50000"/>
                  </a:schemeClr>
                </a:solidFill>
              </a:rPr>
              <a:t>This 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matrix equation represents a system of two linear equations </a:t>
            </a:r>
            <a:endParaRPr lang="en-US" altLang="zh-TW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altLang="zh-TW" sz="1800" dirty="0" smtClean="0">
                <a:solidFill>
                  <a:schemeClr val="accent5">
                    <a:lumMod val="50000"/>
                  </a:schemeClr>
                </a:solidFill>
              </a:rPr>
              <a:t>           </a:t>
            </a:r>
            <a:r>
              <a:rPr lang="tr-TR" altLang="zh-TW" sz="1800" dirty="0" smtClean="0">
                <a:solidFill>
                  <a:srgbClr val="0070C0"/>
                </a:solidFill>
              </a:rPr>
              <a:t>2</a:t>
            </a:r>
            <a:r>
              <a:rPr lang="tr-TR" altLang="zh-TW" sz="1800" i="1" dirty="0" smtClean="0">
                <a:solidFill>
                  <a:srgbClr val="0070C0"/>
                </a:solidFill>
              </a:rPr>
              <a:t>x</a:t>
            </a:r>
            <a:r>
              <a:rPr lang="tr-TR" altLang="zh-TW" sz="1800" dirty="0" smtClean="0">
                <a:solidFill>
                  <a:srgbClr val="0070C0"/>
                </a:solidFill>
              </a:rPr>
              <a:t> </a:t>
            </a:r>
            <a:r>
              <a:rPr lang="tr-TR" altLang="zh-TW" sz="1800" dirty="0">
                <a:solidFill>
                  <a:srgbClr val="0070C0"/>
                </a:solidFill>
              </a:rPr>
              <a:t>+ 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+ 2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8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Both the equations reduce to the single linear equation </a:t>
            </a:r>
            <a:r>
              <a:rPr lang="tr-TR" altLang="zh-TW" sz="1600" i="1" dirty="0">
                <a:solidFill>
                  <a:srgbClr val="0070C0"/>
                </a:solidFill>
              </a:rPr>
              <a:t>x</a:t>
            </a:r>
            <a:r>
              <a:rPr lang="tr-TR" altLang="zh-TW" sz="1600" dirty="0">
                <a:solidFill>
                  <a:srgbClr val="0070C0"/>
                </a:solidFill>
              </a:rPr>
              <a:t> = </a:t>
            </a:r>
            <a:r>
              <a:rPr lang="tr-TR" altLang="zh-TW" sz="1600" i="1" dirty="0">
                <a:solidFill>
                  <a:srgbClr val="0070C0"/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To find an eigenvector, we are free to choose any value for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en-US" altLang="zh-TW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1600" dirty="0" smtClean="0">
                <a:solidFill>
                  <a:schemeClr val="accent5">
                    <a:lumMod val="50000"/>
                  </a:schemeClr>
                </a:solidFill>
              </a:rPr>
              <a:t>    </a:t>
            </a:r>
            <a:r>
              <a:rPr lang="tr-TR" altLang="zh-TW" sz="1600" dirty="0" smtClean="0">
                <a:solidFill>
                  <a:schemeClr val="accent5">
                    <a:lumMod val="50000"/>
                  </a:schemeClr>
                </a:solidFill>
              </a:rPr>
              <a:t>so 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by picking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=1 and setting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we find the eigenvector to </a:t>
            </a: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  <a:ea typeface="新細明體" charset="-120"/>
              </a:rPr>
              <a:t>b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e        </a:t>
            </a:r>
          </a:p>
          <a:p>
            <a:endParaRPr lang="zh-TW" altLang="en-US" sz="20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44676" y="5779970"/>
            <a:ext cx="512638" cy="365125"/>
          </a:xfrm>
        </p:spPr>
        <p:txBody>
          <a:bodyPr/>
          <a:lstStyle/>
          <a:p>
            <a:fld id="{BF9E140C-EF74-476D-A834-A2740ADD7A18}" type="slidenum">
              <a:rPr lang="tr-TR" smtClean="0"/>
              <a:pPr/>
              <a:t>29</a:t>
            </a:fld>
            <a:endParaRPr lang="tr-TR"/>
          </a:p>
        </p:txBody>
      </p:sp>
      <p:pic>
        <p:nvPicPr>
          <p:cNvPr id="432137" name="Picture 9" descr="\begin{bmatrix} 2  &amp; 1\\1 &amp; 2 \end{bmatrix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15311"/>
            <a:ext cx="466725" cy="466725"/>
          </a:xfrm>
          <a:prstGeom prst="rect">
            <a:avLst/>
          </a:prstGeom>
          <a:noFill/>
        </p:spPr>
      </p:pic>
      <p:pic>
        <p:nvPicPr>
          <p:cNvPr id="432138" name="Picture 10" descr="\det\begin{bmatrix} 2-\lambda  &amp; 1\\1 &amp; 2-\lambda \end{bmatrix} = (2-\lambda)^2 - 1 = 0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638399"/>
            <a:ext cx="3124200" cy="457200"/>
          </a:xfrm>
          <a:prstGeom prst="rect">
            <a:avLst/>
          </a:prstGeom>
          <a:noFill/>
        </p:spPr>
      </p:pic>
      <p:pic>
        <p:nvPicPr>
          <p:cNvPr id="432139" name="Picture 11" descr="\begin{bmatrix} 2  &amp; 1\\1 &amp; 2 \end{bmatrix}\begin{bmatrix}x\\y\end{bmatrix} = 3 \begin{bmatrix}x\\y\end{bmatrix}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2364" y="3502098"/>
            <a:ext cx="1504950" cy="466725"/>
          </a:xfrm>
          <a:prstGeom prst="rect">
            <a:avLst/>
          </a:prstGeom>
          <a:noFill/>
        </p:spPr>
      </p:pic>
      <p:pic>
        <p:nvPicPr>
          <p:cNvPr id="432140" name="Picture 12" descr="\begin{bmatrix} 2x+y  \\x+2y \end{bmatrix} = 3 \begin{bmatrix}x\\y\end{bmatrix}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4149734"/>
            <a:ext cx="1371600" cy="457200"/>
          </a:xfrm>
          <a:prstGeom prst="rect">
            <a:avLst/>
          </a:prstGeom>
          <a:noFill/>
        </p:spPr>
      </p:pic>
      <p:pic>
        <p:nvPicPr>
          <p:cNvPr id="432141" name="Picture 13" descr="\begin{bmatrix}1\\1\end{bmatrix}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4147" y="5962532"/>
            <a:ext cx="295275" cy="466725"/>
          </a:xfrm>
          <a:prstGeom prst="rect">
            <a:avLst/>
          </a:prstGeom>
          <a:noFill/>
        </p:spPr>
      </p:pic>
      <p:pic>
        <p:nvPicPr>
          <p:cNvPr id="10" name="Picture 8" descr="\det(A - \lambda I) = \mathbf{0}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3622" y="1333492"/>
            <a:ext cx="1371600" cy="200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Image filtering (Chapter 3)</a:t>
            </a:r>
          </a:p>
          <a:p>
            <a:pPr lvl="1"/>
            <a:r>
              <a:rPr lang="en-US" altLang="zh-TW" sz="1800" dirty="0" smtClean="0"/>
              <a:t>An application of a linear integral transform in image processing</a:t>
            </a:r>
          </a:p>
          <a:p>
            <a:pPr lvl="1"/>
            <a:r>
              <a:rPr lang="en-US" altLang="zh-TW" sz="1800" dirty="0" smtClean="0"/>
              <a:t>Filtering can be performed in either </a:t>
            </a:r>
            <a:r>
              <a:rPr lang="en-US" altLang="zh-TW" sz="1800" dirty="0" smtClean="0">
                <a:solidFill>
                  <a:srgbClr val="FFFF00"/>
                </a:solidFill>
              </a:rPr>
              <a:t>spatial </a:t>
            </a:r>
            <a:r>
              <a:rPr lang="en-US" altLang="zh-TW" sz="1800" dirty="0" smtClean="0"/>
              <a:t>or </a:t>
            </a:r>
            <a:r>
              <a:rPr lang="en-US" altLang="zh-TW" sz="1800" dirty="0" smtClean="0">
                <a:solidFill>
                  <a:srgbClr val="FFFF00"/>
                </a:solidFill>
              </a:rPr>
              <a:t>frequency</a:t>
            </a:r>
            <a:r>
              <a:rPr lang="en-US" altLang="zh-TW" sz="1800" dirty="0" smtClean="0"/>
              <a:t> domains.</a:t>
            </a:r>
          </a:p>
          <a:p>
            <a:pPr lvl="1"/>
            <a:r>
              <a:rPr lang="en-US" altLang="zh-TW" sz="1800" dirty="0" smtClean="0"/>
              <a:t>There is one-to-one mapping between the spatial and frequency domains.</a:t>
            </a:r>
          </a:p>
          <a:p>
            <a:pPr lvl="1"/>
            <a:r>
              <a:rPr lang="en-US" altLang="zh-TW" sz="1800" dirty="0" smtClean="0"/>
              <a:t>For linear operations, these two ways should provide equivalent results.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Introduction to 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32" y="3758184"/>
            <a:ext cx="7016935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5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/>
                <a:r>
                  <a:rPr lang="en-US" altLang="zh-TW" sz="2000" dirty="0" smtClean="0"/>
                  <a:t>Harris </a:t>
                </a:r>
                <a:r>
                  <a:rPr lang="en-US" altLang="zh-TW" sz="2000" dirty="0"/>
                  <a:t>suggested that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exact eigenvalue </a:t>
                </a:r>
                <a:r>
                  <a:rPr lang="en-US" altLang="zh-TW" sz="2000" dirty="0"/>
                  <a:t>computation can be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avoided</a:t>
                </a:r>
                <a:r>
                  <a:rPr lang="en-US" altLang="zh-TW" sz="2000" dirty="0"/>
                  <a:t> by calculating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the response function</a:t>
                </a:r>
                <a:r>
                  <a:rPr lang="en-US" altLang="zh-TW" sz="2000" dirty="0" smtClean="0"/>
                  <a:t>. </a:t>
                </a:r>
                <a:endParaRPr lang="en-US" altLang="zh-TW" sz="2000" dirty="0"/>
              </a:p>
              <a:p>
                <a:pPr marL="357188" indent="0">
                  <a:buNone/>
                </a:pPr>
                <a:r>
                  <a:rPr lang="en-US" altLang="zh-TW" b="0" dirty="0"/>
                  <a:t> </a:t>
                </a:r>
                <a:r>
                  <a:rPr lang="en-US" altLang="zh-TW" b="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trace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 smtClean="0"/>
              </a:p>
              <a:p>
                <a:pPr marL="357188" indent="0">
                  <a:buNone/>
                </a:pPr>
                <a:r>
                  <a:rPr lang="en-US" altLang="zh-TW" sz="2000" dirty="0" smtClean="0"/>
                  <a:t>      (1) If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 smtClean="0"/>
                  <a:t> 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  <a:p>
                <a:pPr marL="357188" indent="0">
                  <a:buNone/>
                </a:pPr>
                <a:r>
                  <a:rPr lang="zh-TW" altLang="en-US" sz="2000" dirty="0" smtClean="0"/>
                  <a:t>      </a:t>
                </a:r>
                <a:r>
                  <a:rPr lang="en-US" altLang="zh-TW" sz="2000" dirty="0" smtClean="0"/>
                  <a:t>(2)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Moreover,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/>
                  <a:t>is a parameter, values from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0.04 to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0.15</a:t>
                </a:r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03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Examples of </a:t>
            </a:r>
            <a:r>
              <a:rPr lang="en-US" altLang="zh-TW" dirty="0" smtClean="0">
                <a:solidFill>
                  <a:srgbClr val="FFFF00"/>
                </a:solidFill>
              </a:rPr>
              <a:t>Harris corner detector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2" descr="C:\Documents and Settings\altit\Desktop\Sonka 4e Jpegs\93607_ch05\Figure 5.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8" y="2309220"/>
            <a:ext cx="6472963" cy="37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51389"/>
              </p:ext>
            </p:extLst>
          </p:nvPr>
        </p:nvGraphicFramePr>
        <p:xfrm>
          <a:off x="1905000" y="2309220"/>
          <a:ext cx="4974509" cy="3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7" name="PhotoImpact" r:id="rId4" imgW="5619600" imgH="3828960" progId="PI3.Image">
                  <p:embed/>
                </p:oleObj>
              </mc:Choice>
              <mc:Fallback>
                <p:oleObj name="PhotoImpact" r:id="rId4" imgW="5619600" imgH="38289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2309220"/>
                        <a:ext cx="4974509" cy="33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Harris corner </a:t>
            </a:r>
            <a:r>
              <a:rPr lang="en-US" altLang="zh-TW" dirty="0" smtClean="0"/>
              <a:t>detector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5.5 Harris corner detector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Filter the image with a Gaussian.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Estimate intensity gradient in two perpendicular directions for each pixel,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This is performed by twice using a 1D convolution with the kernel approximating the derivative.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For each pixel and a given neighborhood window: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Calculate the local structure matrix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Evaluate the response function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Choose the best candidates for corners by selecting a threshold on the response function and perform non-maximal suppression. </a:t>
                </a:r>
                <a:endParaRPr lang="en-US" altLang="zh-TW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blipFill>
                <a:blip r:embed="rId2"/>
                <a:stretch>
                  <a:fillRect l="-714" t="-938" b="-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/>
                  <a:t>If the image is rescaled or transformed </a:t>
                </a:r>
                <a:r>
                  <a:rPr lang="en-US" altLang="zh-TW" sz="1800" dirty="0" err="1" smtClean="0"/>
                  <a:t>projectively</a:t>
                </a:r>
                <a:r>
                  <a:rPr lang="en-US" altLang="zh-TW" sz="1800" dirty="0" smtClean="0"/>
                  <a:t>, the output of a Harris detector changes rapidly.</a:t>
                </a:r>
              </a:p>
              <a:p>
                <a:r>
                  <a:rPr lang="en-US" altLang="zh-TW" sz="1800" dirty="0" smtClean="0">
                    <a:solidFill>
                      <a:srgbClr val="FFFF00"/>
                    </a:solidFill>
                  </a:rPr>
                  <a:t>Maximally Stable Extremal Regions (MSERs)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are an example of an image structure that can be </a:t>
                </a:r>
                <a:r>
                  <a:rPr lang="en-US" altLang="zh-TW" sz="1800" dirty="0" err="1" smtClean="0"/>
                  <a:t>repeatably</a:t>
                </a:r>
                <a:r>
                  <a:rPr lang="en-US" altLang="zh-TW" sz="1800" dirty="0" smtClean="0"/>
                  <a:t> detected not only after translations and rotations, but also after similarity and affine transforms.</a:t>
                </a:r>
              </a:p>
              <a:p>
                <a:pPr lvl="1"/>
                <a:r>
                  <a:rPr lang="en-US" altLang="zh-TW" sz="1800" dirty="0" smtClean="0"/>
                  <a:t>Informally, MSERs can be explained by imagining all possible </a:t>
                </a:r>
                <a:r>
                  <a:rPr lang="en-US" altLang="zh-TW" sz="1800" dirty="0" err="1" smtClean="0"/>
                  <a:t>thresholdings</a:t>
                </a:r>
                <a:r>
                  <a:rPr lang="en-US" altLang="zh-TW" sz="1800" dirty="0" smtClean="0"/>
                  <a:t> of an input gray-level 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We will refer to the pixels below a threshold as ‘black’ and to those above or equal as ‘white’.</a:t>
                </a:r>
              </a:p>
              <a:p>
                <a:pPr lvl="1"/>
                <a:r>
                  <a:rPr lang="en-US" altLang="zh-TW" sz="1800" dirty="0" smtClean="0"/>
                  <a:t>If we shown a movie of </a:t>
                </a:r>
                <a:r>
                  <a:rPr lang="en-US" altLang="zh-TW" sz="1800" dirty="0" err="1" smtClean="0"/>
                  <a:t>thresholded</a:t>
                </a:r>
                <a:r>
                  <a:rPr lang="en-US" altLang="zh-TW" sz="1800" dirty="0" smtClean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with frame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corresponding to threshold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we will see first a white image, and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last image is black.</a:t>
                </a:r>
              </a:p>
              <a:p>
                <a:pPr lvl="1"/>
                <a:r>
                  <a:rPr lang="en-US" altLang="zh-TW" sz="1800" dirty="0" smtClean="0"/>
                  <a:t>The connected components in these frames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are the set of maximal regions.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3"/>
                <a:stretch>
                  <a:fillRect l="-1429" t="-3831" r="-714" b="-2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742670"/>
              </p:ext>
            </p:extLst>
          </p:nvPr>
        </p:nvGraphicFramePr>
        <p:xfrm>
          <a:off x="7112844" y="5105401"/>
          <a:ext cx="1708692" cy="1553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PhotoImpact" r:id="rId4" imgW="3362040" imgH="3057480" progId="PI3.Image">
                  <p:embed/>
                </p:oleObj>
              </mc:Choice>
              <mc:Fallback>
                <p:oleObj name="PhotoImpact" r:id="rId4" imgW="3362040" imgH="30574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2844" y="5105401"/>
                        <a:ext cx="1708692" cy="1553796"/>
                      </a:xfrm>
                      <a:prstGeom prst="rect">
                        <a:avLst/>
                      </a:prstGeom>
                      <a:ln w="381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Maximally Stable Extremal Regions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69820"/>
              </p:ext>
            </p:extLst>
          </p:nvPr>
        </p:nvGraphicFramePr>
        <p:xfrm>
          <a:off x="1905000" y="1597158"/>
          <a:ext cx="4800600" cy="2183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PhotoImpact" r:id="rId3" imgW="7476840" imgH="3400200" progId="PI3.Image">
                  <p:embed/>
                </p:oleObj>
              </mc:Choice>
              <mc:Fallback>
                <p:oleObj name="PhotoImpact" r:id="rId3" imgW="7476840" imgH="34002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0" y="1597158"/>
                        <a:ext cx="4800600" cy="2183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13480" y="5903786"/>
            <a:ext cx="78694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http://vision.princeton.edu/projects/2012/SUN360/CVPR2012code/code/vlfeat-0.9.5/doc/api/mser_8h.html</a:t>
            </a: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527707"/>
              </p:ext>
            </p:extLst>
          </p:nvPr>
        </p:nvGraphicFramePr>
        <p:xfrm>
          <a:off x="1895856" y="3795417"/>
          <a:ext cx="5138738" cy="2028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PhotoImpact" r:id="rId5" imgW="7381800" imgH="2914560" progId="PI3.Image">
                  <p:embed/>
                </p:oleObj>
              </mc:Choice>
              <mc:Fallback>
                <p:oleObj name="PhotoImpact" r:id="rId5" imgW="7381800" imgH="29145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5856" y="3795417"/>
                        <a:ext cx="5138738" cy="2028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643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Maximally Stable Extremal Regions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886981"/>
              </p:ext>
            </p:extLst>
          </p:nvPr>
        </p:nvGraphicFramePr>
        <p:xfrm>
          <a:off x="1614033" y="2524503"/>
          <a:ext cx="5715000" cy="287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PhotoImpact" r:id="rId3" imgW="11077560" imgH="5572080" progId="PI3.Image">
                  <p:embed/>
                </p:oleObj>
              </mc:Choice>
              <mc:Fallback>
                <p:oleObj name="PhotoImpact" r:id="rId3" imgW="11077560" imgH="5572080" progId="PI3.Image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4033" y="2524503"/>
                        <a:ext cx="5715000" cy="287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590800" y="5629835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https://www.youtube.com/watch?v=b2pLUxB9Vaw</a:t>
            </a:r>
          </a:p>
        </p:txBody>
      </p:sp>
    </p:spTree>
    <p:extLst>
      <p:ext uri="{BB962C8B-B14F-4D97-AF65-F5344CB8AC3E}">
        <p14:creationId xmlns:p14="http://schemas.microsoft.com/office/powerpoint/2010/main" val="1425647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Maximally Stable Extremal Regions (MSERs) </a:t>
                </a:r>
                <a:r>
                  <a:rPr lang="en-US" altLang="zh-TW" sz="1800" dirty="0" smtClean="0"/>
                  <a:t>have the following properties.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Invariance to monotonic transformations.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If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</m:oMath>
                </a14:m>
                <a:endParaRPr lang="en-US" altLang="zh-TW" sz="1800" b="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800" dirty="0" smtClean="0"/>
                  <a:t> is a transformation.</a:t>
                </a:r>
                <a:endParaRPr lang="en-US" altLang="zh-TW" sz="1800" dirty="0"/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Invariance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to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adjacency preserving (continuous) transformations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Stability</a:t>
                </a:r>
                <a:r>
                  <a:rPr lang="en-US" altLang="zh-TW" sz="1800" dirty="0" smtClean="0"/>
                  <a:t>, since only extremal regions whose support is virtually unchanged over a range of thresholds are selected.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Multi-scale detection. </a:t>
                </a:r>
                <a:r>
                  <a:rPr lang="en-US" altLang="zh-TW" sz="1800" dirty="0" smtClean="0"/>
                  <a:t>Since no smoothing is involved, both very fine and very large structure is detected.</a:t>
                </a:r>
              </a:p>
              <a:p>
                <a:pPr lvl="1"/>
                <a:r>
                  <a:rPr lang="en-US" altLang="zh-TW" sz="1800" dirty="0" smtClean="0"/>
                  <a:t>The set of all extremal regions can be enumerated in </a:t>
                </a:r>
                <a14:m>
                  <m:oMath xmlns:m="http://schemas.openxmlformats.org/officeDocument/2006/math"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, almost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 linear time </a:t>
                </a:r>
                <a:r>
                  <a:rPr lang="en-US" altLang="zh-TW" sz="1800" dirty="0" smtClean="0"/>
                  <a:t>for 8 bit images.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4356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5.6 Enumeration of extremal regions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Sort image pixels by intensity; this can be done efficiently by, e.g., 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binsort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in </a:t>
                </a:r>
                <a:b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</a:b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</a:t>
                </a:r>
                <a14:m>
                  <m:oMath xmlns:m="http://schemas.openxmlformats.org/officeDocument/2006/math">
                    <m:r>
                      <a:rPr lang="zh-TW" altLang="en-US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time.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Starting at the minimum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iterate upward. 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Consider pixels of the current intensity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; introduce the pixel and update the connected component structure. This may be done using the efficient union-find algorithm [Sedgewick,1998].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If two regions marge, this is viewed as the death of the smaller component.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When all intensities have been processed, we have a data structure holding the area of each connected component as a function of a threshold.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are a sequence of nested extremal regions,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then extremal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TW" sz="180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maximally stable 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iff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/|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has a local minimum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denotes cardinality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parameter of the method.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prstGeom prst="rect">
                <a:avLst/>
              </a:prstGeom>
              <a:blipFill>
                <a:blip r:embed="rId2"/>
                <a:stretch>
                  <a:fillRect l="-786" t="-625" r="-1143" b="-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Enumeration of extremal regions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319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9" name="群組 8"/>
          <p:cNvGrpSpPr/>
          <p:nvPr/>
        </p:nvGrpSpPr>
        <p:grpSpPr>
          <a:xfrm>
            <a:off x="762000" y="1423914"/>
            <a:ext cx="7464425" cy="4820114"/>
            <a:chOff x="2057400" y="2760950"/>
            <a:chExt cx="5327650" cy="3349977"/>
          </a:xfrm>
        </p:grpSpPr>
        <p:pic>
          <p:nvPicPr>
            <p:cNvPr id="138242" name="Picture 2" descr="C:\Documents and Settings\altit\Desktop\Sonka 4e Jpegs\93607_ch05\Figure 5.3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772452"/>
              <a:ext cx="5327650" cy="333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281" y="2760950"/>
              <a:ext cx="4845244" cy="272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522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Pre-processing methods that aim to suppress degradation using </a:t>
            </a:r>
            <a:r>
              <a:rPr lang="en-US" altLang="zh-TW" sz="2000" dirty="0" smtClean="0">
                <a:solidFill>
                  <a:srgbClr val="FFC000"/>
                </a:solidFill>
              </a:rPr>
              <a:t>knowledge</a:t>
            </a:r>
            <a:r>
              <a:rPr lang="en-US" altLang="zh-TW" sz="2000" dirty="0" smtClean="0"/>
              <a:t> about its nature are called </a:t>
            </a:r>
            <a:r>
              <a:rPr lang="en-US" altLang="zh-TW" sz="2000" dirty="0" smtClean="0">
                <a:solidFill>
                  <a:srgbClr val="FFFF00"/>
                </a:solidFill>
              </a:rPr>
              <a:t>image restoration</a:t>
            </a:r>
            <a:r>
              <a:rPr lang="en-US" altLang="zh-TW" sz="2000" dirty="0" smtClean="0"/>
              <a:t>. (</a:t>
            </a:r>
            <a:r>
              <a:rPr lang="zh-TW" altLang="en-US" sz="1800" dirty="0">
                <a:effectLst/>
              </a:rPr>
              <a:t>影像</a:t>
            </a:r>
            <a:r>
              <a:rPr lang="zh-TW" altLang="en-US" sz="1800" dirty="0" smtClean="0">
                <a:effectLst/>
              </a:rPr>
              <a:t>還原</a:t>
            </a:r>
            <a:r>
              <a:rPr lang="en-US" altLang="zh-TW" sz="1800" dirty="0" smtClean="0">
                <a:effectLst/>
              </a:rPr>
              <a:t>;</a:t>
            </a:r>
            <a:r>
              <a:rPr lang="zh-TW" altLang="en-US" sz="1800" dirty="0" smtClean="0">
                <a:effectLst/>
              </a:rPr>
              <a:t>影像</a:t>
            </a:r>
            <a:r>
              <a:rPr lang="zh-TW" altLang="en-US" sz="1800" dirty="0">
                <a:effectLst/>
              </a:rPr>
              <a:t>復</a:t>
            </a:r>
            <a:r>
              <a:rPr lang="zh-TW" altLang="en-US" sz="1800" dirty="0" smtClean="0">
                <a:effectLst/>
              </a:rPr>
              <a:t>原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smtClean="0"/>
              <a:t>Most image restoration methods are based on </a:t>
            </a:r>
            <a:r>
              <a:rPr lang="en-US" altLang="zh-TW" sz="2000" dirty="0" smtClean="0">
                <a:solidFill>
                  <a:srgbClr val="FFC000"/>
                </a:solidFill>
              </a:rPr>
              <a:t>convolution</a:t>
            </a:r>
            <a:r>
              <a:rPr lang="en-US" altLang="zh-TW" sz="2000" dirty="0" smtClean="0"/>
              <a:t> applied globally to the whole image.</a:t>
            </a:r>
          </a:p>
          <a:p>
            <a:r>
              <a:rPr lang="en-US" altLang="zh-TW" sz="2000" dirty="0" smtClean="0"/>
              <a:t>Image restoration techniques can be classified as deterministic or stochastic.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Deterministic methods </a:t>
            </a:r>
            <a:r>
              <a:rPr lang="en-US" altLang="zh-TW" sz="1800" dirty="0" smtClean="0"/>
              <a:t>are applicable to images with little noise and a known degradation function.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Stochastic techniques </a:t>
            </a:r>
            <a:r>
              <a:rPr lang="en-US" altLang="zh-TW" sz="1800" dirty="0" smtClean="0"/>
              <a:t>try to find the best restoration according to a particular statistical criterion, e.g., a least-square method.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Spatial frequency filtering</a:t>
                </a:r>
              </a:p>
              <a:p>
                <a:pPr lvl="1"/>
                <a:r>
                  <a:rPr lang="en-US" altLang="zh-TW" dirty="0" smtClean="0"/>
                  <a:t>Assume that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is an input image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is its Fourier transform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convolution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can be represented by its Fourier transform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Fourier transform of the filter output after an image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 has been convolved with the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can be computed in the frequency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35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zh-TW" sz="3500" b="0" i="1" dirty="0" smtClean="0">
                  <a:latin typeface="Cambria Math" panose="02040503050406030204" pitchFamily="18" charset="0"/>
                </a:endParaRPr>
              </a:p>
              <a:p>
                <a:pPr marL="715963" lvl="1" indent="-350838">
                  <a:buNone/>
                </a:pPr>
                <a:r>
                  <a:rPr lang="en-US" altLang="zh-TW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.∗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represents an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element-by-element multiplication </a:t>
                </a:r>
                <a:r>
                  <a:rPr lang="en-US" altLang="zh-TW" dirty="0" smtClean="0"/>
                  <a:t>of matrices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(not matrix multiplication).</a:t>
                </a:r>
              </a:p>
              <a:p>
                <a:pPr lvl="1"/>
                <a:r>
                  <a:rPr lang="en-US" altLang="zh-TW" dirty="0" smtClean="0"/>
                  <a:t>The filtered image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can be obtained by applying the inverse Fourier transform to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 smtClean="0"/>
                  <a:t> (equation 3.28).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0" i="0" dirty="0" smtClean="0">
                              <a:ea typeface="Cambria Math" panose="02040503050406030204" pitchFamily="18" charset="0"/>
                            </a:rPr>
                            <m:t>           (3.28)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  <a:blipFill>
                <a:blip r:embed="rId2"/>
                <a:stretch>
                  <a:fillRect l="-1948" t="-5416" r="-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6085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Three typical degradations with </a:t>
            </a:r>
            <a:r>
              <a:rPr lang="en-US" altLang="zh-TW" sz="2000" dirty="0" smtClean="0">
                <a:solidFill>
                  <a:srgbClr val="FFC000"/>
                </a:solidFill>
              </a:rPr>
              <a:t>a simple function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Relative constant speed movement of the object with respect to the camera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Wrong lens focus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Atmospheric turbulence (</a:t>
            </a:r>
            <a:r>
              <a:rPr lang="zh-TW" altLang="en-US" sz="1600" dirty="0">
                <a:solidFill>
                  <a:srgbClr val="92D050"/>
                </a:solidFill>
                <a:effectLst/>
              </a:rPr>
              <a:t>大氣亂</a:t>
            </a:r>
            <a:r>
              <a:rPr lang="zh-TW" altLang="en-US" sz="1600" dirty="0" smtClean="0">
                <a:solidFill>
                  <a:srgbClr val="92D050"/>
                </a:solidFill>
                <a:effectLst/>
              </a:rPr>
              <a:t>流</a:t>
            </a:r>
            <a:r>
              <a:rPr lang="en-US" altLang="zh-TW" sz="1800" dirty="0" smtClean="0">
                <a:solidFill>
                  <a:srgbClr val="92D050"/>
                </a:solidFill>
                <a:effectLst/>
              </a:rPr>
              <a:t>)</a:t>
            </a:r>
          </a:p>
          <a:p>
            <a:r>
              <a:rPr lang="en-US" altLang="zh-TW" sz="2000" dirty="0"/>
              <a:t>In most practical cases, there is </a:t>
            </a:r>
            <a:r>
              <a:rPr lang="en-US" altLang="zh-TW" sz="2000" dirty="0">
                <a:solidFill>
                  <a:srgbClr val="FFC000"/>
                </a:solidFill>
              </a:rPr>
              <a:t>insufficient knowledge </a:t>
            </a:r>
            <a:r>
              <a:rPr lang="en-US" altLang="zh-TW" sz="2000" dirty="0"/>
              <a:t>about the degradation, and it must be estimated and modeled</a:t>
            </a:r>
            <a:r>
              <a:rPr lang="en-US" altLang="zh-TW" sz="2000" dirty="0" smtClean="0"/>
              <a:t>.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A priori knowledge</a:t>
            </a:r>
            <a:r>
              <a:rPr lang="en-US" altLang="zh-TW" sz="1800" dirty="0" smtClean="0"/>
              <a:t>: known in advance or obtained before restoration</a:t>
            </a:r>
          </a:p>
          <a:p>
            <a:pPr lvl="2"/>
            <a:r>
              <a:rPr lang="en-US" altLang="zh-TW" sz="1800" dirty="0" smtClean="0"/>
              <a:t>For example, the parameters of a device (camera)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A posteriori knowledge</a:t>
            </a:r>
            <a:r>
              <a:rPr lang="en-US" altLang="zh-TW" sz="1800" dirty="0" smtClean="0"/>
              <a:t>: obtained by analyzing the degraded image</a:t>
            </a:r>
          </a:p>
          <a:p>
            <a:pPr lvl="2"/>
            <a:r>
              <a:rPr lang="en-US" altLang="zh-TW" sz="1800" dirty="0" smtClean="0"/>
              <a:t>For example, the interest points in the image</a:t>
            </a:r>
            <a:endParaRPr lang="en-US" altLang="zh-TW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08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example—Object moving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671092"/>
              </p:ext>
            </p:extLst>
          </p:nvPr>
        </p:nvGraphicFramePr>
        <p:xfrm>
          <a:off x="1447800" y="1515373"/>
          <a:ext cx="2477656" cy="185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8" name="PhotoImpact" r:id="rId3" imgW="5886360" imgH="4410000" progId="PI3.Image">
                  <p:embed/>
                </p:oleObj>
              </mc:Choice>
              <mc:Fallback>
                <p:oleObj name="PhotoImpact" r:id="rId3" imgW="5886360" imgH="44100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515373"/>
                        <a:ext cx="2477656" cy="185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764080"/>
              </p:ext>
            </p:extLst>
          </p:nvPr>
        </p:nvGraphicFramePr>
        <p:xfrm>
          <a:off x="4572000" y="1528313"/>
          <a:ext cx="2133600" cy="185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9" name="PhotoImpact" r:id="rId5" imgW="5248080" imgH="4562280" progId="PI3.Image">
                  <p:embed/>
                </p:oleObj>
              </mc:Choice>
              <mc:Fallback>
                <p:oleObj name="PhotoImpact" r:id="rId5" imgW="5248080" imgH="4562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528313"/>
                        <a:ext cx="2133600" cy="1854799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42744"/>
              </p:ext>
            </p:extLst>
          </p:nvPr>
        </p:nvGraphicFramePr>
        <p:xfrm>
          <a:off x="457200" y="3534626"/>
          <a:ext cx="7841340" cy="266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0" name="PhotoImpact" r:id="rId7" imgW="15973200" imgH="5838480" progId="PI3.Image">
                  <p:embed/>
                </p:oleObj>
              </mc:Choice>
              <mc:Fallback>
                <p:oleObj name="PhotoImpact" r:id="rId7" imgW="15973200" imgH="58384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534626"/>
                        <a:ext cx="7841340" cy="2669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</p:spTree>
    <p:extLst>
      <p:ext uri="{BB962C8B-B14F-4D97-AF65-F5344CB8AC3E}">
        <p14:creationId xmlns:p14="http://schemas.microsoft.com/office/powerpoint/2010/main" val="525458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example—Wrong lens focus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6998"/>
              </p:ext>
            </p:extLst>
          </p:nvPr>
        </p:nvGraphicFramePr>
        <p:xfrm>
          <a:off x="381000" y="2736979"/>
          <a:ext cx="8505101" cy="3399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8" name="PhotoImpact" r:id="rId3" imgW="15582600" imgH="6229080" progId="PI3.Image">
                  <p:embed/>
                </p:oleObj>
              </mc:Choice>
              <mc:Fallback>
                <p:oleObj name="PhotoImpact" r:id="rId3" imgW="15582600" imgH="6229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736979"/>
                        <a:ext cx="8505101" cy="3399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07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example—Atmospheric </a:t>
            </a:r>
            <a:r>
              <a:rPr lang="en-US" altLang="zh-TW" dirty="0" smtClean="0"/>
              <a:t>turbulence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74726"/>
              </p:ext>
            </p:extLst>
          </p:nvPr>
        </p:nvGraphicFramePr>
        <p:xfrm>
          <a:off x="601332" y="1670781"/>
          <a:ext cx="7475867" cy="426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2" name="PhotoImpact" r:id="rId3" imgW="9029520" imgH="5152680" progId="PI3.Image">
                  <p:embed/>
                </p:oleObj>
              </mc:Choice>
              <mc:Fallback>
                <p:oleObj name="PhotoImpact" r:id="rId3" imgW="9029520" imgH="51526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332" y="1670781"/>
                        <a:ext cx="7475867" cy="4266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14400" y="6039459"/>
            <a:ext cx="68770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https://www.udayton.edu/engineering/research/signal-and-image-processing-lab/research/index.php</a:t>
            </a:r>
          </a:p>
        </p:txBody>
      </p:sp>
    </p:spTree>
    <p:extLst>
      <p:ext uri="{BB962C8B-B14F-4D97-AF65-F5344CB8AC3E}">
        <p14:creationId xmlns:p14="http://schemas.microsoft.com/office/powerpoint/2010/main" val="283032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degraded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 smtClean="0"/>
                  <a:t> can arise from the original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 smtClean="0"/>
              </a:p>
              <a:p>
                <a:pPr marL="0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1800" dirty="0" smtClean="0"/>
                  <a:t> is some non-linear function and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/>
                  <a:t> describes the noise.</a:t>
                </a:r>
              </a:p>
              <a:p>
                <a:pPr marL="647700" indent="-285750"/>
                <a:r>
                  <a:rPr lang="en-US" altLang="zh-TW" sz="1800" dirty="0" smtClean="0"/>
                  <a:t>It can be simplified by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neglecting the non-linearity </a:t>
                </a:r>
                <a:r>
                  <a:rPr lang="en-US" altLang="zh-TW" sz="1800" dirty="0" smtClean="0"/>
                  <a:t>and assuming that the function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is invariant with respect to position </a:t>
                </a:r>
                <a:r>
                  <a:rPr lang="en-US" altLang="zh-TW" sz="1800" dirty="0" smtClean="0"/>
                  <a:t>in the image.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/>
              </a:p>
              <a:p>
                <a:pPr marL="647700" indent="-285750"/>
                <a:r>
                  <a:rPr lang="en-US" altLang="zh-TW" sz="1800" dirty="0" smtClean="0"/>
                  <a:t>If the noise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significant </a:t>
                </a:r>
                <a:r>
                  <a:rPr lang="en-US" altLang="zh-TW" sz="1800" dirty="0" smtClean="0"/>
                  <a:t>in this equation, the restoration equates to inverse convolution.</a:t>
                </a:r>
              </a:p>
              <a:p>
                <a:pPr marL="647700" indent="-285750"/>
                <a:r>
                  <a:rPr lang="en-US" altLang="zh-TW" sz="1800" dirty="0" smtClean="0"/>
                  <a:t>If noise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negligible</a:t>
                </a:r>
                <a:r>
                  <a:rPr lang="en-US" altLang="zh-TW" sz="1800" dirty="0" smtClean="0"/>
                  <a:t>, then the inverse convolution is solved as an overdetermined system of linear equations.</a:t>
                </a:r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058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Degradations that are easy to restore</a:t>
                </a:r>
              </a:p>
              <a:p>
                <a:pPr lvl="1"/>
                <a:r>
                  <a:rPr lang="en-US" altLang="zh-TW" dirty="0" smtClean="0"/>
                  <a:t>Since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in the Fourier domain,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𝐻𝐹</m:t>
                      </m:r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1: Relative motion of camera and object</a:t>
                </a:r>
              </a:p>
              <a:p>
                <a:pPr lvl="1"/>
                <a:r>
                  <a:rPr lang="en-US" altLang="zh-TW" sz="1800" dirty="0" smtClean="0"/>
                  <a:t>Suppose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 smtClean="0"/>
                  <a:t> is the constant speed in the direction of the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800" dirty="0" smtClean="0"/>
                  <a:t> axis,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/>
                  <a:t> be the shutter open time.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 of the degradation caused in time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/>
                  <a:t> is give by [Rosenfeld and </a:t>
                </a:r>
                <a:r>
                  <a:rPr lang="en-US" altLang="zh-TW" sz="1800" dirty="0" err="1" smtClean="0"/>
                  <a:t>Kak</a:t>
                </a:r>
                <a:r>
                  <a:rPr lang="en-US" altLang="zh-TW" sz="1800" dirty="0" smtClean="0"/>
                  <a:t>, 1982]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𝑉𝑇𝑢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𝑉𝑢</m:t>
                          </m:r>
                        </m:den>
                      </m:f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7536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2: Wrong lens focus</a:t>
                </a:r>
              </a:p>
              <a:p>
                <a:pPr lvl="1"/>
                <a:r>
                  <a:rPr lang="en-US" altLang="zh-TW" sz="1800" dirty="0" smtClean="0"/>
                  <a:t>Image smoothing caused by imperfect focus of a thin lens can be described by the function [Born and Wolf, 1969]</a:t>
                </a:r>
              </a:p>
              <a:p>
                <a:pPr marL="630238" lvl="1" indent="-2651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</m:oMath>
                  </m:oMathPara>
                </a14:m>
                <a:endParaRPr lang="en-US" altLang="zh-TW" sz="2000" dirty="0" smtClean="0"/>
              </a:p>
              <a:p>
                <a:pPr marL="630238" indent="0">
                  <a:buNone/>
                </a:pPr>
                <a:r>
                  <a:rPr lang="en-US" altLang="zh-TW" sz="18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is the Bessel function of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first order,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, and </a:t>
                </a:r>
                <a:br>
                  <a:rPr lang="en-US" altLang="zh-TW" sz="1800" dirty="0" smtClean="0"/>
                </a:b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1800" dirty="0" smtClean="0"/>
                  <a:t> is the displacement.</a:t>
                </a:r>
              </a:p>
              <a:p>
                <a:pPr marL="915988" indent="-285750"/>
                <a:r>
                  <a:rPr lang="en-US" altLang="zh-TW" sz="1800" dirty="0" smtClean="0"/>
                  <a:t>The model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</a:t>
                </a:r>
                <a:r>
                  <a:rPr lang="en-US" altLang="zh-TW" sz="1800" dirty="0" smtClean="0"/>
                  <a:t> space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invariant.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1506" name="Picture 2" descr="https://upload.wikimedia.org/wikipedia/commons/thumb/c/c1/BesselJ_plot.svg/600px-BesselJ_plo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40" y="2630910"/>
            <a:ext cx="3949460" cy="315956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" name="矩形 6"/>
          <p:cNvSpPr/>
          <p:nvPr/>
        </p:nvSpPr>
        <p:spPr>
          <a:xfrm>
            <a:off x="4419600" y="5848305"/>
            <a:ext cx="4495800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由</a:t>
            </a:r>
            <a:r>
              <a:rPr lang="en-US" altLang="zh-TW" sz="1200" dirty="0" err="1"/>
              <a:t>Alessio</a:t>
            </a:r>
            <a:r>
              <a:rPr lang="en-US" altLang="zh-TW" sz="1200" dirty="0"/>
              <a:t> </a:t>
            </a:r>
            <a:r>
              <a:rPr lang="en-US" altLang="zh-TW" sz="1200" dirty="0" err="1"/>
              <a:t>Damato</a:t>
            </a:r>
            <a:r>
              <a:rPr lang="en-US" altLang="zh-TW" sz="1200" dirty="0"/>
              <a:t> - own work</a:t>
            </a:r>
            <a:r>
              <a:rPr lang="zh-TW" altLang="en-US" sz="1200" dirty="0"/>
              <a:t>本向量圖形使用</a:t>
            </a:r>
            <a:r>
              <a:rPr lang="en-US" altLang="zh-TW" sz="1200" dirty="0" err="1"/>
              <a:t>gnuplot</a:t>
            </a:r>
            <a:r>
              <a:rPr lang="zh-TW" altLang="en-US" sz="1200" dirty="0"/>
              <a:t>創作。</a:t>
            </a:r>
            <a:r>
              <a:rPr lang="en-US" altLang="zh-TW" sz="1200" dirty="0"/>
              <a:t>https://commons.wikimedia.org/w/index.php?curid=365944</a:t>
            </a:r>
          </a:p>
        </p:txBody>
      </p:sp>
    </p:spTree>
    <p:extLst>
      <p:ext uri="{BB962C8B-B14F-4D97-AF65-F5344CB8AC3E}">
        <p14:creationId xmlns:p14="http://schemas.microsoft.com/office/powerpoint/2010/main" val="654416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3: Atmospheric turbulence</a:t>
                </a:r>
              </a:p>
              <a:p>
                <a:pPr lvl="1"/>
                <a:r>
                  <a:rPr lang="en-US" altLang="zh-TW" sz="1800" dirty="0" smtClean="0"/>
                  <a:t>Atmospheric turbulence is degradation that needs to be restored in remote sensing (</a:t>
                </a:r>
                <a:r>
                  <a:rPr lang="zh-TW" altLang="en-US" sz="1600" dirty="0"/>
                  <a:t>遙測</a:t>
                </a:r>
                <a:r>
                  <a:rPr lang="en-US" altLang="zh-TW" dirty="0" smtClean="0">
                    <a:effectLst/>
                  </a:rPr>
                  <a:t>) </a:t>
                </a:r>
                <a:r>
                  <a:rPr lang="en-US" altLang="zh-TW" sz="1800" dirty="0" smtClean="0"/>
                  <a:t>and </a:t>
                </a:r>
                <a:r>
                  <a:rPr lang="en-US" altLang="zh-TW" sz="1800" dirty="0"/>
                  <a:t>astronomy (</a:t>
                </a:r>
                <a:r>
                  <a:rPr lang="zh-TW" altLang="en-US" sz="1600" dirty="0"/>
                  <a:t>天文學</a:t>
                </a:r>
                <a:r>
                  <a:rPr lang="en-US" altLang="zh-TW" sz="1800" dirty="0"/>
                  <a:t>).</a:t>
                </a:r>
              </a:p>
              <a:p>
                <a:pPr lvl="1"/>
                <a:r>
                  <a:rPr lang="en-US" altLang="zh-TW" sz="1800" dirty="0" smtClean="0"/>
                  <a:t>One </a:t>
                </a:r>
                <a:r>
                  <a:rPr lang="en-US" altLang="zh-TW" sz="1800" smtClean="0"/>
                  <a:t>mathematical model </a:t>
                </a:r>
                <a:r>
                  <a:rPr lang="en-US" altLang="zh-TW" sz="1800" dirty="0" smtClean="0"/>
                  <a:t>[</a:t>
                </a:r>
                <a:r>
                  <a:rPr lang="en-US" altLang="zh-TW" sz="1800" dirty="0" err="1" smtClean="0"/>
                  <a:t>Hufnagel</a:t>
                </a:r>
                <a:r>
                  <a:rPr lang="en-US" altLang="zh-TW" sz="1800" dirty="0" smtClean="0"/>
                  <a:t> and Stanley, 1964] is</a:t>
                </a:r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sz="2000" dirty="0" smtClean="0"/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800" dirty="0" smtClean="0"/>
                  <a:t> is a constant that depends on the type of turbulence which is usually found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experimentally</a:t>
                </a:r>
                <a:r>
                  <a:rPr lang="en-US" altLang="zh-TW" sz="1800" dirty="0" smtClean="0"/>
                  <a:t>.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5590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Inverse filtering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sz="1800" dirty="0" smtClean="0"/>
                  <a:t>Inverse filtering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assumes</a:t>
                </a:r>
                <a:r>
                  <a:rPr lang="en-US" altLang="zh-TW" sz="1800" dirty="0" smtClean="0"/>
                  <a:t> that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degradation was caused by a linear function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consider the 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as another source of degradation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is independent of the signal</a:t>
                </a:r>
              </a:p>
              <a:p>
                <a:pPr lvl="1"/>
                <a:r>
                  <a:rPr lang="en-US" altLang="zh-TW" sz="1800" dirty="0" smtClean="0"/>
                  <a:t>After applying the Fourier transform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(its Fourier transform to be exact)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5572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sz="1800" dirty="0" smtClean="0"/>
                  <a:t>Wiener filtering attempts to take account of noise properties by incorporating a priori knowledge in the image restoration formula.</a:t>
                </a:r>
              </a:p>
              <a:p>
                <a:pPr lvl="1"/>
                <a:r>
                  <a:rPr lang="en-US" altLang="zh-TW" sz="1800" dirty="0" smtClean="0"/>
                  <a:t>Restoration by the Wiener filter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with minimal mean square error.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2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        where</a:t>
                </a: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altLang="zh-TW" sz="1800" dirty="0" smtClean="0"/>
                  <a:t> denotes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mean</a:t>
                </a:r>
                <a:r>
                  <a:rPr lang="en-US" altLang="zh-TW" sz="1800" dirty="0" smtClean="0"/>
                  <a:t> operator.</a:t>
                </a:r>
              </a:p>
              <a:p>
                <a:pPr lvl="1"/>
                <a:r>
                  <a:rPr lang="en-US" altLang="zh-TW" sz="1800" dirty="0" smtClean="0"/>
                  <a:t>Denote the Fourier transform of the Wiener filter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800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188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basic examples of spatial frequency filtering </a:t>
            </a:r>
          </a:p>
          <a:p>
            <a:pPr lvl="1"/>
            <a:r>
              <a:rPr lang="en-US" altLang="zh-TW" dirty="0" smtClean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low-pass </a:t>
            </a:r>
            <a:r>
              <a:rPr lang="en-US" altLang="zh-TW" dirty="0" smtClean="0"/>
              <a:t>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high-pass</a:t>
            </a:r>
            <a:r>
              <a:rPr lang="en-US" altLang="zh-TW" dirty="0" smtClean="0"/>
              <a:t> </a:t>
            </a:r>
            <a:r>
              <a:rPr lang="en-US" altLang="zh-TW" dirty="0"/>
              <a:t>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band-pass </a:t>
            </a:r>
            <a:r>
              <a:rPr lang="en-US" altLang="zh-TW" dirty="0"/>
              <a:t>frequency </a:t>
            </a:r>
            <a:r>
              <a:rPr lang="en-US" altLang="zh-TW" dirty="0" smtClean="0"/>
              <a:t>filters</a:t>
            </a:r>
          </a:p>
          <a:p>
            <a:pPr marL="365125" lvl="1" indent="0">
              <a:buNone/>
            </a:pPr>
            <a:r>
              <a:rPr lang="en-US" altLang="zh-TW" sz="1400" dirty="0" smtClean="0"/>
              <a:t>      (http</a:t>
            </a:r>
            <a:r>
              <a:rPr lang="en-US" altLang="zh-TW" sz="1400" dirty="0"/>
              <a:t>://</a:t>
            </a:r>
            <a:r>
              <a:rPr lang="en-US" altLang="zh-TW" sz="1400" dirty="0" smtClean="0"/>
              <a:t>www.ejectamenta.com/Imaging-Experiments/fourierimagefiltering.html)</a:t>
            </a:r>
            <a:endParaRPr lang="en-US" altLang="zh-TW" sz="14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6978" name="Picture 2" descr="C:\Documents and Settings\altit\Desktop\Sonka 4e Jpegs\93607_ch05\Figure 5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90763"/>
            <a:ext cx="701770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34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dirty="0" smtClean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dirty="0" smtClean="0"/>
                  <a:t> is not derived here, but may be found elsewhere [Gonzalez and Woods, 1992]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𝑓𝑓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sz="1800" dirty="0" smtClean="0"/>
                  <a:t>:  the transform function of the degradation.</a:t>
                </a:r>
              </a:p>
              <a:p>
                <a:pPr marL="1077913" lvl="1" indent="0">
                  <a:buNone/>
                </a:pP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1800" dirty="0" smtClean="0"/>
                  <a:t>: the complex conjugate 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the spectral density of the noise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zh-TW" sz="1800" dirty="0"/>
                  <a:t>: the spectral density of the </a:t>
                </a:r>
                <a:r>
                  <a:rPr lang="en-US" altLang="zh-TW" sz="1800" dirty="0" err="1" smtClean="0"/>
                  <a:t>undegraded</a:t>
                </a:r>
                <a:r>
                  <a:rPr lang="en-US" altLang="zh-TW" sz="1800" dirty="0" smtClean="0"/>
                  <a:t> image</a:t>
                </a:r>
                <a:endParaRPr lang="en-US" altLang="zh-TW" sz="1800" dirty="0"/>
              </a:p>
              <a:p>
                <a:pPr marL="365125" lvl="1" indent="0">
                  <a:buNone/>
                </a:pPr>
                <a:endParaRPr lang="en-US" altLang="zh-TW" dirty="0" smtClean="0"/>
              </a:p>
              <a:p>
                <a:pPr marL="365125" lvl="1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  <a:blipFill>
                <a:blip r:embed="rId2"/>
                <a:stretch>
                  <a:fillRect l="-2156" t="-4920" r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614533" y="5413573"/>
            <a:ext cx="34290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http://homepages.inf.ed.ac.uk/rbf/CVonline/LOCAL_COPIES/VELDHUIZEN/node15.html</a:t>
            </a:r>
          </a:p>
        </p:txBody>
      </p:sp>
      <p:sp>
        <p:nvSpPr>
          <p:cNvPr id="8" name="矩形 7"/>
          <p:cNvSpPr/>
          <p:nvPr/>
        </p:nvSpPr>
        <p:spPr>
          <a:xfrm>
            <a:off x="5614533" y="5133241"/>
            <a:ext cx="342900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https://en.wikipedia.org/wiki/Spectral_density</a:t>
            </a:r>
          </a:p>
        </p:txBody>
      </p:sp>
    </p:spTree>
    <p:extLst>
      <p:ext uri="{BB962C8B-B14F-4D97-AF65-F5344CB8AC3E}">
        <p14:creationId xmlns:p14="http://schemas.microsoft.com/office/powerpoint/2010/main" val="3268328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An restoration example of an image that was degraded by 5 pixels motion in the direction of the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/>
                  <a:t> axis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39266" name="Picture 2" descr="C:\Documents and Settings\altit\Desktop\Sonka 4e Jpegs\93607_ch05\Figure 5.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5849"/>
            <a:ext cx="7580844" cy="35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075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Low-pass</a:t>
            </a:r>
            <a:r>
              <a:rPr lang="en-US" altLang="zh-TW" sz="2000" dirty="0" smtClean="0"/>
              <a:t> frequency-domain filtering</a:t>
            </a:r>
          </a:p>
          <a:p>
            <a:pPr lvl="1"/>
            <a:r>
              <a:rPr lang="en-US" altLang="zh-TW" sz="1600" dirty="0" smtClean="0">
                <a:solidFill>
                  <a:srgbClr val="FFC000"/>
                </a:solidFill>
              </a:rPr>
              <a:t>Noise can be suppressed.</a:t>
            </a:r>
          </a:p>
          <a:p>
            <a:pPr lvl="1"/>
            <a:r>
              <a:rPr lang="en-US" altLang="zh-TW" sz="1600" dirty="0" smtClean="0"/>
              <a:t>A blurred image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32" y="1628540"/>
            <a:ext cx="4102483" cy="44152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5" y="3055435"/>
            <a:ext cx="1412784" cy="11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High-pass</a:t>
            </a:r>
            <a:r>
              <a:rPr lang="en-US" altLang="zh-TW" sz="2000" dirty="0" smtClean="0"/>
              <a:t> frequency-domain filtering</a:t>
            </a:r>
          </a:p>
          <a:p>
            <a:pPr lvl="1"/>
            <a:r>
              <a:rPr lang="en-US" altLang="zh-TW" sz="1600" dirty="0" smtClean="0">
                <a:solidFill>
                  <a:srgbClr val="FFC000"/>
                </a:solidFill>
              </a:rPr>
              <a:t>Edge can be enhanced.</a:t>
            </a:r>
          </a:p>
          <a:p>
            <a:pPr lvl="1"/>
            <a:endParaRPr lang="en-US" altLang="zh-TW" sz="1600" dirty="0" smtClean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84055"/>
              </p:ext>
            </p:extLst>
          </p:nvPr>
        </p:nvGraphicFramePr>
        <p:xfrm>
          <a:off x="4498451" y="1752600"/>
          <a:ext cx="4114836" cy="438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3" name="PhotoImpact" r:id="rId5" imgW="5626080" imgH="5994360" progId="PI3.Image">
                  <p:embed/>
                </p:oleObj>
              </mc:Choice>
              <mc:Fallback>
                <p:oleObj name="PhotoImpact" r:id="rId5" imgW="5626080" imgH="5994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8451" y="1752600"/>
                        <a:ext cx="4114836" cy="438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6" y="2984476"/>
            <a:ext cx="1348552" cy="11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077200" cy="4612806"/>
          </a:xfrm>
        </p:spPr>
        <p:txBody>
          <a:bodyPr/>
          <a:lstStyle/>
          <a:p>
            <a:r>
              <a:rPr lang="en-US" altLang="zh-TW" sz="2000" dirty="0"/>
              <a:t>B</a:t>
            </a:r>
            <a:r>
              <a:rPr lang="en-US" altLang="zh-TW" sz="2000" dirty="0" smtClean="0"/>
              <a:t>end-pass frequency-domain filtering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20" y="2949307"/>
            <a:ext cx="1365065" cy="11953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4135488" cy="22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3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Periodic noise removal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(a) Noisy image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(b) Image spectrum used for image reconstruction</a:t>
            </a:r>
          </a:p>
          <a:p>
            <a:pPr lvl="2"/>
            <a:r>
              <a:rPr lang="en-US" altLang="zh-TW" sz="1800" dirty="0" smtClean="0"/>
              <a:t>The areas of frequencies corresponding with periodic vertical lines are filtered out.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(c) Filtered image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99112"/>
            <a:ext cx="7405060" cy="26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紅橙色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18963</TotalTime>
  <Words>2974</Words>
  <Application>Microsoft Office PowerPoint</Application>
  <PresentationFormat>如螢幕大小 (4:3)</PresentationFormat>
  <Paragraphs>475</Paragraphs>
  <Slides>51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4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PhotoImpact</vt:lpstr>
      <vt:lpstr>Chapter 5</vt:lpstr>
      <vt:lpstr>Image pre-processing</vt:lpstr>
      <vt:lpstr>Introduction to linear integral transforms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Homomorphic filtering</vt:lpstr>
      <vt:lpstr>Homomorphic filtering</vt:lpstr>
      <vt:lpstr>Line detection by local pre-processing operators</vt:lpstr>
      <vt:lpstr>PowerPoint 簡報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Eigenvalue and Eigenvector  </vt:lpstr>
      <vt:lpstr>Detection of corners</vt:lpstr>
      <vt:lpstr>Detection of corners</vt:lpstr>
      <vt:lpstr>Harris corner detector</vt:lpstr>
      <vt:lpstr>Detection of maximally stable extremal regions</vt:lpstr>
      <vt:lpstr>Maximally Stable Extremal Regions</vt:lpstr>
      <vt:lpstr>Maximally Stable Extremal Regions</vt:lpstr>
      <vt:lpstr>Detection of maximally stable extremal regions</vt:lpstr>
      <vt:lpstr>Enumeration of extremal regions</vt:lpstr>
      <vt:lpstr>Detection of maximally stable extremal regions</vt:lpstr>
      <vt:lpstr>Image restoration</vt:lpstr>
      <vt:lpstr>Image restoration</vt:lpstr>
      <vt:lpstr>An example—Object moving</vt:lpstr>
      <vt:lpstr>An example—Wrong lens focus</vt:lpstr>
      <vt:lpstr>An example—Atmospheric turbulence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508</cp:revision>
  <dcterms:created xsi:type="dcterms:W3CDTF">2013-10-11T17:23:38Z</dcterms:created>
  <dcterms:modified xsi:type="dcterms:W3CDTF">2019-11-26T08:36:27Z</dcterms:modified>
</cp:coreProperties>
</file>